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  <p:sldId id="261" r:id="rId9"/>
    <p:sldId id="262" r:id="rId10"/>
    <p:sldId id="265" r:id="rId11"/>
    <p:sldId id="267" r:id="rId12"/>
    <p:sldId id="268" r:id="rId13"/>
    <p:sldId id="269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DC8C12-7E7C-B459-6BC9-042FC27D0DE5}" v="38" dt="2025-11-03T14:37:18.541"/>
    <p1510:client id="{C87A6EBE-31A0-CE51-E0B5-A810BB5D391B}" v="33" dt="2025-11-04T15:13:18.885"/>
    <p1510:client id="{CB116AD9-BA0E-4092-08B5-989DCB024473}" v="413" dt="2025-11-04T14:25:20.9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Jackson-Mayo" userId="S::jjackson-mayo@thorpedene.secat.co.uk::4fda0e69-b7e7-4f99-ad03-da1a1334bdeb" providerId="AD" clId="Web-{CB116AD9-BA0E-4092-08B5-989DCB024473}"/>
    <pc:docChg chg="modSld">
      <pc:chgData name="Mrs Jackson-Mayo" userId="S::jjackson-mayo@thorpedene.secat.co.uk::4fda0e69-b7e7-4f99-ad03-da1a1334bdeb" providerId="AD" clId="Web-{CB116AD9-BA0E-4092-08B5-989DCB024473}" dt="2025-11-04T14:25:19.690" v="412" actId="20577"/>
      <pc:docMkLst>
        <pc:docMk/>
      </pc:docMkLst>
      <pc:sldChg chg="modSp">
        <pc:chgData name="Mrs Jackson-Mayo" userId="S::jjackson-mayo@thorpedene.secat.co.uk::4fda0e69-b7e7-4f99-ad03-da1a1334bdeb" providerId="AD" clId="Web-{CB116AD9-BA0E-4092-08B5-989DCB024473}" dt="2025-11-04T14:25:19.690" v="412" actId="20577"/>
        <pc:sldMkLst>
          <pc:docMk/>
          <pc:sldMk cId="3832782098" sldId="259"/>
        </pc:sldMkLst>
        <pc:spChg chg="mod">
          <ac:chgData name="Mrs Jackson-Mayo" userId="S::jjackson-mayo@thorpedene.secat.co.uk::4fda0e69-b7e7-4f99-ad03-da1a1334bdeb" providerId="AD" clId="Web-{CB116AD9-BA0E-4092-08B5-989DCB024473}" dt="2025-11-04T14:25:19.690" v="412" actId="20577"/>
          <ac:spMkLst>
            <pc:docMk/>
            <pc:sldMk cId="3832782098" sldId="259"/>
            <ac:spMk id="3" creationId="{34CF7584-B122-FFA2-A665-DE0FCA8775AF}"/>
          </ac:spMkLst>
        </pc:spChg>
      </pc:sldChg>
      <pc:sldChg chg="modSp">
        <pc:chgData name="Mrs Jackson-Mayo" userId="S::jjackson-mayo@thorpedene.secat.co.uk::4fda0e69-b7e7-4f99-ad03-da1a1334bdeb" providerId="AD" clId="Web-{CB116AD9-BA0E-4092-08B5-989DCB024473}" dt="2025-11-04T14:22:59.485" v="407" actId="20577"/>
        <pc:sldMkLst>
          <pc:docMk/>
          <pc:sldMk cId="3509099144" sldId="265"/>
        </pc:sldMkLst>
        <pc:spChg chg="mod">
          <ac:chgData name="Mrs Jackson-Mayo" userId="S::jjackson-mayo@thorpedene.secat.co.uk::4fda0e69-b7e7-4f99-ad03-da1a1334bdeb" providerId="AD" clId="Web-{CB116AD9-BA0E-4092-08B5-989DCB024473}" dt="2025-11-04T14:22:59.485" v="407" actId="20577"/>
          <ac:spMkLst>
            <pc:docMk/>
            <pc:sldMk cId="3509099144" sldId="265"/>
            <ac:spMk id="5" creationId="{5AA2FB7B-1CA9-7DFA-64D5-7AA1E8484F61}"/>
          </ac:spMkLst>
        </pc:spChg>
      </pc:sldChg>
      <pc:sldChg chg="modSp">
        <pc:chgData name="Mrs Jackson-Mayo" userId="S::jjackson-mayo@thorpedene.secat.co.uk::4fda0e69-b7e7-4f99-ad03-da1a1334bdeb" providerId="AD" clId="Web-{CB116AD9-BA0E-4092-08B5-989DCB024473}" dt="2025-11-04T14:18:32.779" v="292" actId="20577"/>
        <pc:sldMkLst>
          <pc:docMk/>
          <pc:sldMk cId="948952604" sldId="267"/>
        </pc:sldMkLst>
        <pc:spChg chg="mod">
          <ac:chgData name="Mrs Jackson-Mayo" userId="S::jjackson-mayo@thorpedene.secat.co.uk::4fda0e69-b7e7-4f99-ad03-da1a1334bdeb" providerId="AD" clId="Web-{CB116AD9-BA0E-4092-08B5-989DCB024473}" dt="2025-11-04T14:18:32.779" v="292" actId="20577"/>
          <ac:spMkLst>
            <pc:docMk/>
            <pc:sldMk cId="948952604" sldId="267"/>
            <ac:spMk id="5" creationId="{5AA2FB7B-1CA9-7DFA-64D5-7AA1E8484F61}"/>
          </ac:spMkLst>
        </pc:spChg>
      </pc:sldChg>
      <pc:sldChg chg="modSp">
        <pc:chgData name="Mrs Jackson-Mayo" userId="S::jjackson-mayo@thorpedene.secat.co.uk::4fda0e69-b7e7-4f99-ad03-da1a1334bdeb" providerId="AD" clId="Web-{CB116AD9-BA0E-4092-08B5-989DCB024473}" dt="2025-11-04T14:19:41.623" v="328" actId="20577"/>
        <pc:sldMkLst>
          <pc:docMk/>
          <pc:sldMk cId="3998159812" sldId="269"/>
        </pc:sldMkLst>
        <pc:spChg chg="mod">
          <ac:chgData name="Mrs Jackson-Mayo" userId="S::jjackson-mayo@thorpedene.secat.co.uk::4fda0e69-b7e7-4f99-ad03-da1a1334bdeb" providerId="AD" clId="Web-{CB116AD9-BA0E-4092-08B5-989DCB024473}" dt="2025-11-04T14:19:41.623" v="328" actId="20577"/>
          <ac:spMkLst>
            <pc:docMk/>
            <pc:sldMk cId="3998159812" sldId="269"/>
            <ac:spMk id="2" creationId="{FB45D66B-781C-7EDC-9269-22151CF7B543}"/>
          </ac:spMkLst>
        </pc:spChg>
      </pc:sldChg>
    </pc:docChg>
  </pc:docChgLst>
  <pc:docChgLst>
    <pc:chgData name="Mrs Jackson-Mayo" userId="S::jjackson-mayo@thorpedene.secat.co.uk::4fda0e69-b7e7-4f99-ad03-da1a1334bdeb" providerId="AD" clId="Web-{C87A6EBE-31A0-CE51-E0B5-A810BB5D391B}"/>
    <pc:docChg chg="modSld">
      <pc:chgData name="Mrs Jackson-Mayo" userId="S::jjackson-mayo@thorpedene.secat.co.uk::4fda0e69-b7e7-4f99-ad03-da1a1334bdeb" providerId="AD" clId="Web-{C87A6EBE-31A0-CE51-E0B5-A810BB5D391B}" dt="2025-11-04T15:13:18.338" v="31" actId="20577"/>
      <pc:docMkLst>
        <pc:docMk/>
      </pc:docMkLst>
      <pc:sldChg chg="modSp">
        <pc:chgData name="Mrs Jackson-Mayo" userId="S::jjackson-mayo@thorpedene.secat.co.uk::4fda0e69-b7e7-4f99-ad03-da1a1334bdeb" providerId="AD" clId="Web-{C87A6EBE-31A0-CE51-E0B5-A810BB5D391B}" dt="2025-11-04T15:13:18.338" v="31" actId="20577"/>
        <pc:sldMkLst>
          <pc:docMk/>
          <pc:sldMk cId="3509099144" sldId="265"/>
        </pc:sldMkLst>
        <pc:spChg chg="mod">
          <ac:chgData name="Mrs Jackson-Mayo" userId="S::jjackson-mayo@thorpedene.secat.co.uk::4fda0e69-b7e7-4f99-ad03-da1a1334bdeb" providerId="AD" clId="Web-{C87A6EBE-31A0-CE51-E0B5-A810BB5D391B}" dt="2025-11-04T15:13:18.338" v="31" actId="20577"/>
          <ac:spMkLst>
            <pc:docMk/>
            <pc:sldMk cId="3509099144" sldId="265"/>
            <ac:spMk id="5" creationId="{5AA2FB7B-1CA9-7DFA-64D5-7AA1E8484F61}"/>
          </ac:spMkLst>
        </pc:spChg>
      </pc:sldChg>
    </pc:docChg>
  </pc:docChgLst>
  <pc:docChgLst>
    <pc:chgData name="Mrs Jackson-Mayo" userId="S::jjackson-mayo@thorpedene.secat.co.uk::4fda0e69-b7e7-4f99-ad03-da1a1334bdeb" providerId="AD" clId="Web-{7EDC8C12-7E7C-B459-6BC9-042FC27D0DE5}"/>
    <pc:docChg chg="modSld">
      <pc:chgData name="Mrs Jackson-Mayo" userId="S::jjackson-mayo@thorpedene.secat.co.uk::4fda0e69-b7e7-4f99-ad03-da1a1334bdeb" providerId="AD" clId="Web-{7EDC8C12-7E7C-B459-6BC9-042FC27D0DE5}" dt="2025-11-03T14:37:18.541" v="36" actId="20577"/>
      <pc:docMkLst>
        <pc:docMk/>
      </pc:docMkLst>
      <pc:sldChg chg="modSp">
        <pc:chgData name="Mrs Jackson-Mayo" userId="S::jjackson-mayo@thorpedene.secat.co.uk::4fda0e69-b7e7-4f99-ad03-da1a1334bdeb" providerId="AD" clId="Web-{7EDC8C12-7E7C-B459-6BC9-042FC27D0DE5}" dt="2025-11-03T14:37:18.541" v="36" actId="20577"/>
        <pc:sldMkLst>
          <pc:docMk/>
          <pc:sldMk cId="3509099144" sldId="265"/>
        </pc:sldMkLst>
        <pc:spChg chg="mod">
          <ac:chgData name="Mrs Jackson-Mayo" userId="S::jjackson-mayo@thorpedene.secat.co.uk::4fda0e69-b7e7-4f99-ad03-da1a1334bdeb" providerId="AD" clId="Web-{7EDC8C12-7E7C-B459-6BC9-042FC27D0DE5}" dt="2025-11-03T14:37:18.541" v="36" actId="20577"/>
          <ac:spMkLst>
            <pc:docMk/>
            <pc:sldMk cId="3509099144" sldId="265"/>
            <ac:spMk id="5" creationId="{5AA2FB7B-1CA9-7DFA-64D5-7AA1E8484F61}"/>
          </ac:spMkLst>
        </pc:spChg>
      </pc:sldChg>
      <pc:sldChg chg="modSp">
        <pc:chgData name="Mrs Jackson-Mayo" userId="S::jjackson-mayo@thorpedene.secat.co.uk::4fda0e69-b7e7-4f99-ad03-da1a1334bdeb" providerId="AD" clId="Web-{7EDC8C12-7E7C-B459-6BC9-042FC27D0DE5}" dt="2025-11-03T14:37:04.635" v="23" actId="20577"/>
        <pc:sldMkLst>
          <pc:docMk/>
          <pc:sldMk cId="3998159812" sldId="269"/>
        </pc:sldMkLst>
        <pc:spChg chg="mod">
          <ac:chgData name="Mrs Jackson-Mayo" userId="S::jjackson-mayo@thorpedene.secat.co.uk::4fda0e69-b7e7-4f99-ad03-da1a1334bdeb" providerId="AD" clId="Web-{7EDC8C12-7E7C-B459-6BC9-042FC27D0DE5}" dt="2025-11-03T14:37:04.635" v="23" actId="20577"/>
          <ac:spMkLst>
            <pc:docMk/>
            <pc:sldMk cId="3998159812" sldId="269"/>
            <ac:spMk id="2" creationId="{FB45D66B-781C-7EDC-9269-22151CF7B54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55A3C-6764-1FD7-3607-FA6B9ED77F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DABC0E-B17A-D2DD-9D68-28BD5B9C42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89FA4F-8823-4DF7-D100-D34FEA1D8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B9240-EFCE-BC2B-32D1-CD203CA8A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BBB8D-7BFE-360B-913D-8563F5C59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318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6BC01-DF82-2574-A82B-FECB5959A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3C2E1-7EE1-E533-38E5-9403C0D3F9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9A9A65-54E8-CAF8-8194-15B35E223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201B4B-5EE9-810A-74C0-EC37617A2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7D1A1D-895D-1532-A2B3-CC8A0561B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103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6FA8E-3AAB-69C9-B229-D2C3D3E20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F18316-F7E0-1D05-E0BE-98C60C70C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CB291B-1B4C-8DA3-CA2A-CBA136E9D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722A82-18C2-5E9C-091B-A60F47FFA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04DD60-FF1E-FB0A-88BD-C8BA0227D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605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0EE2F-9B05-317A-1CB3-53ABD0B58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AF62CC-948A-C44F-3E3B-E283851BBA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FD8002-166A-A7FC-8F6F-888E22F6D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259D6D-D2B7-EF98-2CDE-E6E8CDA7E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799480-5128-89C8-61DC-4AF83E4C9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1AF43B-8B07-B48E-FFCC-9B90A24F2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09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B2E71-1A62-DD5C-1456-076586516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BE3201-09D2-EC14-7840-2FA928191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A92F11-D27E-FC8C-8A5A-F2FFD62BD5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5074AE-55B7-DD14-C46E-718E5B804F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043000-65E3-188F-AEA8-18B2D550DB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E9D9C5-17F5-A75D-EEC0-575E9ADBE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592F48-ADB0-C764-8562-F20373E81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689682-C662-1199-99F7-3D0554002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86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DEA2D-4C32-1765-A833-CCDE5E008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380F54-7D3A-A60B-20B0-E0C497F09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F03A17-15E2-F869-319A-BF01B6E04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D277DE-FF19-F88C-A43F-C53436294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168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345C1A-4D5E-4097-CD52-B65A7DD57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0CC70F-5015-A666-B636-34FC192A1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F5E83B-E704-EB8F-8FEA-BB0F72791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777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D6B09-C885-3334-37D8-34A787B57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5CDC1-388E-DC26-F841-505F0FDE31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FBA34C-B6AE-5960-0799-07801FFCC9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85A666-159C-DAC6-601D-D21BE867C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04928-3E41-91AD-B29B-C61504EA8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FEBF2A-263C-11A3-AEA9-7F44431D1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361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6E9CE-2384-1228-40B0-7FB1DE28E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2EB2DE-BB6E-8715-5EC5-52B3DDF34A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FF1B38-FA55-EAD0-8400-200B051469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610146-FACC-1AFB-94B9-DE20E23F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172DBD-90EC-E3BC-9351-8B61316C0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AED4F-5CD9-2D4A-6F22-FCF5EC3E8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95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42CC0-4660-378E-44DE-BF87F0AB4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498D54-7C1A-EB23-0C01-7CF15D320E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32A931-AF3E-D6BF-0517-1F74DBC3E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3F835-39F0-9963-8F93-AA9311392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232D54-8A18-6A8A-8E53-3DFC32FA2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591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DAE874-F58E-8CF1-A762-9C7E699C82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E8C5C6-FD7C-7B50-D790-24E4874C4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AF929-0F9D-EA5B-9769-F1EEC8AE4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281596-3E7E-E0DF-F8BA-C7FE89969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C61A42-4884-BAA3-276C-15B0B3A0C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135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2B6330-56A8-6A81-DC30-CDE771E64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FB062A-5745-1C0A-2CD5-280F25103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399A55-10DC-82A6-07C6-1A0EFC2082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DBDBB-AB4B-4061-BC41-FD85CD640872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BEC357-B4FE-1ED6-8639-FC486F72CF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70017F-30C9-7A8B-9BAE-E5AC43D671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6B5A6-52E1-4A79-8165-724278959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904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FD2B106-31C7-446F-B4D3-C9EE8CEB5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ln w="0">
            <a:noFill/>
            <a:prstDash val="solid"/>
            <a:round/>
            <a:headEnd/>
            <a:tailEnd/>
          </a:ln>
        </p:spPr>
        <p:txBody>
          <a:bodyPr rtlCol="0" anchor="ctr"/>
          <a:lstStyle/>
          <a:p>
            <a:pPr algn="ctr"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7678B8-0AAC-460B-8CDB-C43156BBA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>
              <a:lumMod val="50000"/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rtlCol="0" anchor="ctr"/>
          <a:lstStyle/>
          <a:p>
            <a:pPr algn="ctr"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68816E-302F-67B5-8FEB-96CD8831BA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96" y="619278"/>
            <a:ext cx="6621268" cy="4230763"/>
          </a:xfrm>
        </p:spPr>
        <p:txBody>
          <a:bodyPr anchor="b">
            <a:normAutofit/>
          </a:bodyPr>
          <a:lstStyle/>
          <a:p>
            <a:r>
              <a:rPr lang="en-GB" sz="8800">
                <a:latin typeface="Constantia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C9A429-6C0C-1732-1C76-849D7166BD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6761" y="5019676"/>
            <a:ext cx="5292727" cy="1066799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2800">
              <a:solidFill>
                <a:srgbClr val="000000"/>
              </a:solidFill>
              <a:latin typeface="Constantia"/>
              <a:cs typeface="Calibri" panose="020F0502020204030204"/>
            </a:endParaRPr>
          </a:p>
          <a:p>
            <a:endParaRPr lang="en-GB" sz="2800">
              <a:latin typeface="Constantia"/>
              <a:cs typeface="Calibri"/>
            </a:endParaRPr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1F0D9B0E-E48B-450C-9134-0435D96D0B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02207" y="61344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D5F114-7F9C-895A-5947-0314151D6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1692" y="1608058"/>
            <a:ext cx="3056603" cy="32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D278BE-825B-B550-43B2-665801136222}"/>
              </a:ext>
            </a:extLst>
          </p:cNvPr>
          <p:cNvSpPr txBox="1"/>
          <p:nvPr/>
        </p:nvSpPr>
        <p:spPr>
          <a:xfrm>
            <a:off x="762615" y="852406"/>
            <a:ext cx="5101525" cy="46166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8000">
                <a:ea typeface="Calibri"/>
                <a:cs typeface="Calibri"/>
              </a:rPr>
              <a:t>Year 5 Residential</a:t>
            </a:r>
            <a:endParaRPr lang="en-US">
              <a:ea typeface="Calibri"/>
              <a:cs typeface="Calibri"/>
            </a:endParaRPr>
          </a:p>
          <a:p>
            <a:pPr algn="ctr"/>
            <a:endParaRPr lang="en-US" sz="8000">
              <a:ea typeface="Calibri"/>
              <a:cs typeface="Calibri"/>
            </a:endParaRPr>
          </a:p>
          <a:p>
            <a:pPr algn="ctr"/>
            <a:r>
              <a:rPr lang="en-US" sz="5400">
                <a:ea typeface="Calibri"/>
                <a:cs typeface="Calibri"/>
              </a:rPr>
              <a:t>9-10th July 2026</a:t>
            </a:r>
          </a:p>
        </p:txBody>
      </p:sp>
    </p:spTree>
    <p:extLst>
      <p:ext uri="{BB962C8B-B14F-4D97-AF65-F5344CB8AC3E}">
        <p14:creationId xmlns:p14="http://schemas.microsoft.com/office/powerpoint/2010/main" val="307158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9917F3-0560-4C6F-B265-458B218C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588" y="662400"/>
            <a:ext cx="10055721" cy="1325563"/>
          </a:xfrm>
        </p:spPr>
        <p:txBody>
          <a:bodyPr anchor="t">
            <a:normAutofit/>
          </a:bodyPr>
          <a:lstStyle/>
          <a:p>
            <a:r>
              <a:rPr lang="en-GB" sz="5400">
                <a:latin typeface="Constantia" panose="02030602050306030303" pitchFamily="18" charset="0"/>
              </a:rPr>
              <a:t>Questions 	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39BAE7-7EB8-4E22-BCBB-F00F514DB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885825" cy="6858000"/>
            <a:chOff x="0" y="0"/>
            <a:chExt cx="885825" cy="68580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E476A00-9FF6-4B98-9E5C-7A22D8F59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F0632CB-5E59-4727-9C88-4537512D5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CF7584-B122-FFA2-A665-DE0FCA877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86001"/>
            <a:ext cx="10089112" cy="3909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 panose="02030602050306030303" pitchFamily="18" charset="0"/>
              </a:rPr>
              <a:t>Please hold questions for now - there will be the opportunity to ask questions at the end of the session </a:t>
            </a:r>
          </a:p>
        </p:txBody>
      </p:sp>
    </p:spTree>
    <p:extLst>
      <p:ext uri="{BB962C8B-B14F-4D97-AF65-F5344CB8AC3E}">
        <p14:creationId xmlns:p14="http://schemas.microsoft.com/office/powerpoint/2010/main" val="1119875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9917F3-0560-4C6F-B265-458B218C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444" y="121122"/>
            <a:ext cx="10055721" cy="1325563"/>
          </a:xfrm>
        </p:spPr>
        <p:txBody>
          <a:bodyPr anchor="t">
            <a:normAutofit/>
          </a:bodyPr>
          <a:lstStyle/>
          <a:p>
            <a:r>
              <a:rPr lang="en-GB" sz="5400">
                <a:latin typeface="Constantia" panose="02030602050306030303" pitchFamily="18" charset="0"/>
              </a:rPr>
              <a:t>Location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39BAE7-7EB8-4E22-BCBB-F00F514DB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885825" cy="6858000"/>
            <a:chOff x="0" y="0"/>
            <a:chExt cx="885825" cy="68580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E476A00-9FF6-4B98-9E5C-7A22D8F59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F0632CB-5E59-4727-9C88-4537512D5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CF7584-B122-FFA2-A665-DE0FCA877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1444" y="944201"/>
            <a:ext cx="10089112" cy="39095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Essex Outdoors Danbury</a:t>
            </a:r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en-GB" sz="3200">
                <a:solidFill>
                  <a:srgbClr val="000000">
                    <a:alpha val="60000"/>
                  </a:srgbClr>
                </a:solidFill>
                <a:latin typeface="Constantia"/>
              </a:rPr>
              <a:t>A purpose-built site, set in over seventy acres of stunning woodland area in the heart of the county near Chelmsford.</a:t>
            </a:r>
            <a:endParaRPr lang="en-GB" sz="3200">
              <a:solidFill>
                <a:srgbClr val="000000">
                  <a:alpha val="60000"/>
                </a:srgbClr>
              </a:solidFill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It should take roughly 1hour to get there. We will be travelling via minibuses</a:t>
            </a:r>
            <a:endParaRPr lang="en-GB" sz="3200">
              <a:solidFill>
                <a:srgbClr val="000000">
                  <a:alpha val="60000"/>
                </a:srgb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4" descr="A map with a route&#10;&#10;Description automatically generated">
            <a:extLst>
              <a:ext uri="{FF2B5EF4-FFF2-40B4-BE49-F238E27FC236}">
                <a16:creationId xmlns:a16="http://schemas.microsoft.com/office/drawing/2014/main" id="{283911E8-B370-09F4-553D-A0DA061F9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0314" y="3432144"/>
            <a:ext cx="5460881" cy="324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82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9917F3-0560-4C6F-B265-458B218C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444" y="121122"/>
            <a:ext cx="10055721" cy="1325563"/>
          </a:xfrm>
        </p:spPr>
        <p:txBody>
          <a:bodyPr anchor="t">
            <a:normAutofit/>
          </a:bodyPr>
          <a:lstStyle/>
          <a:p>
            <a:r>
              <a:rPr lang="en-GB" sz="5400">
                <a:latin typeface="Constantia" panose="02030602050306030303" pitchFamily="18" charset="0"/>
              </a:rPr>
              <a:t>Activities</a:t>
            </a:r>
            <a:br>
              <a:rPr lang="en-GB" sz="5400">
                <a:latin typeface="Constantia" panose="02030602050306030303" pitchFamily="18" charset="0"/>
              </a:rPr>
            </a:br>
            <a:r>
              <a:rPr lang="en-GB" sz="2800">
                <a:latin typeface="Constantia" panose="02030602050306030303" pitchFamily="18" charset="0"/>
              </a:rPr>
              <a:t>A range of activities are on offer and may include: </a:t>
            </a:r>
            <a:endParaRPr lang="en-GB" sz="5400">
              <a:latin typeface="Constantia" panose="02030602050306030303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39BAE7-7EB8-4E22-BCBB-F00F514DB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885825" cy="6858000"/>
            <a:chOff x="0" y="0"/>
            <a:chExt cx="885825" cy="68580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E476A00-9FF6-4B98-9E5C-7A22D8F59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F0632CB-5E59-4727-9C88-4537512D5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3B03D33-861B-C4EA-9BC2-8F695E366109}"/>
              </a:ext>
            </a:extLst>
          </p:cNvPr>
          <p:cNvSpPr txBox="1"/>
          <p:nvPr/>
        </p:nvSpPr>
        <p:spPr>
          <a:xfrm>
            <a:off x="1181685" y="3193366"/>
            <a:ext cx="216642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nstantia"/>
              </a:rPr>
              <a:t>Mountain biking</a:t>
            </a:r>
            <a:endParaRPr lang="en-GB">
              <a:latin typeface="Constantia" panose="020306020503060303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2392ED8-9E9C-AA8F-18EC-826F46141D5B}"/>
              </a:ext>
            </a:extLst>
          </p:cNvPr>
          <p:cNvSpPr txBox="1"/>
          <p:nvPr/>
        </p:nvSpPr>
        <p:spPr>
          <a:xfrm>
            <a:off x="5012787" y="3244334"/>
            <a:ext cx="216642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nstantia"/>
              </a:rPr>
              <a:t>Zip Wire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CF18A0-045B-4385-44E6-4E7A4293B413}"/>
              </a:ext>
            </a:extLst>
          </p:cNvPr>
          <p:cNvSpPr txBox="1"/>
          <p:nvPr/>
        </p:nvSpPr>
        <p:spPr>
          <a:xfrm>
            <a:off x="9001029" y="3244984"/>
            <a:ext cx="216642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nstantia"/>
              </a:rPr>
              <a:t>Aerial Trekking</a:t>
            </a:r>
            <a:endParaRPr lang="en-GB">
              <a:latin typeface="Constantia" panose="02030602050306030303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B80D87B-55E1-6E2B-7467-E787AAF1D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444" y="4177825"/>
            <a:ext cx="2575477" cy="15648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6E6422D-69CA-8E5E-2F2C-FBA82D6369F8}"/>
              </a:ext>
            </a:extLst>
          </p:cNvPr>
          <p:cNvSpPr txBox="1"/>
          <p:nvPr/>
        </p:nvSpPr>
        <p:spPr>
          <a:xfrm>
            <a:off x="1255969" y="5924506"/>
            <a:ext cx="2166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nstantia" panose="02030602050306030303" pitchFamily="18" charset="0"/>
              </a:rPr>
              <a:t>bushcraft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D4CF35D-7837-AB9B-9D84-3241C7ECBE0A}"/>
              </a:ext>
            </a:extLst>
          </p:cNvPr>
          <p:cNvSpPr txBox="1"/>
          <p:nvPr/>
        </p:nvSpPr>
        <p:spPr>
          <a:xfrm>
            <a:off x="4996091" y="5956487"/>
            <a:ext cx="2166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nstantia" panose="02030602050306030303" pitchFamily="18" charset="0"/>
              </a:rPr>
              <a:t>campfire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D29C710-DF2D-D462-C7BE-AA9EBA74FA28}"/>
              </a:ext>
            </a:extLst>
          </p:cNvPr>
          <p:cNvSpPr txBox="1"/>
          <p:nvPr/>
        </p:nvSpPr>
        <p:spPr>
          <a:xfrm>
            <a:off x="9308325" y="5956487"/>
            <a:ext cx="216642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nstantia"/>
              </a:rPr>
              <a:t>Canoeing</a:t>
            </a:r>
          </a:p>
        </p:txBody>
      </p:sp>
      <p:pic>
        <p:nvPicPr>
          <p:cNvPr id="15" name="Picture 14" descr="A child in a kayak&#10;&#10;Description automatically generated">
            <a:extLst>
              <a:ext uri="{FF2B5EF4-FFF2-40B4-BE49-F238E27FC236}">
                <a16:creationId xmlns:a16="http://schemas.microsoft.com/office/drawing/2014/main" id="{46ED9C33-5A2C-7311-182D-BD9F1A836C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6877" y="4179049"/>
            <a:ext cx="2717680" cy="1490392"/>
          </a:xfrm>
          <a:prstGeom prst="rect">
            <a:avLst/>
          </a:prstGeom>
        </p:spPr>
      </p:pic>
      <p:pic>
        <p:nvPicPr>
          <p:cNvPr id="23" name="Picture 22" descr="People roasting marshmallows over a fire&#10;&#10;Description automatically generated">
            <a:extLst>
              <a:ext uri="{FF2B5EF4-FFF2-40B4-BE49-F238E27FC236}">
                <a16:creationId xmlns:a16="http://schemas.microsoft.com/office/drawing/2014/main" id="{ACE99326-BBFB-E4B9-1A86-97519D18D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263" y="4037819"/>
            <a:ext cx="2657475" cy="1762125"/>
          </a:xfrm>
          <a:prstGeom prst="rect">
            <a:avLst/>
          </a:prstGeom>
        </p:spPr>
      </p:pic>
      <p:pic>
        <p:nvPicPr>
          <p:cNvPr id="3" name="Picture 2" descr="Mountain Biking for Advanced Riders: 5 Amazing Techniques to Master">
            <a:extLst>
              <a:ext uri="{FF2B5EF4-FFF2-40B4-BE49-F238E27FC236}">
                <a16:creationId xmlns:a16="http://schemas.microsoft.com/office/drawing/2014/main" id="{24D864C0-16AF-39EF-C923-7CF0E33E93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3067" y="1548837"/>
            <a:ext cx="2211010" cy="1522704"/>
          </a:xfrm>
          <a:prstGeom prst="rect">
            <a:avLst/>
          </a:prstGeom>
        </p:spPr>
      </p:pic>
      <p:pic>
        <p:nvPicPr>
          <p:cNvPr id="4" name="Picture 3" descr="Image result for zip wire">
            <a:extLst>
              <a:ext uri="{FF2B5EF4-FFF2-40B4-BE49-F238E27FC236}">
                <a16:creationId xmlns:a16="http://schemas.microsoft.com/office/drawing/2014/main" id="{A45A40E3-D3D2-C0AB-2402-E3743DC8AA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0210" y="1417074"/>
            <a:ext cx="2743199" cy="1653186"/>
          </a:xfrm>
          <a:prstGeom prst="rect">
            <a:avLst/>
          </a:prstGeom>
        </p:spPr>
      </p:pic>
      <p:pic>
        <p:nvPicPr>
          <p:cNvPr id="6" name="Picture 5" descr="Image result for aerial trekking">
            <a:extLst>
              <a:ext uri="{FF2B5EF4-FFF2-40B4-BE49-F238E27FC236}">
                <a16:creationId xmlns:a16="http://schemas.microsoft.com/office/drawing/2014/main" id="{EDB1597C-AFF5-1DCE-8D73-A673B6E6AA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61829" y="1416369"/>
            <a:ext cx="2743199" cy="1751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62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300">
                <a:latin typeface="Constantia" panose="02030602050306030303" pitchFamily="18" charset="0"/>
              </a:rPr>
              <a:t>Accommodation </a:t>
            </a:r>
            <a:br>
              <a:rPr lang="en-GB" sz="3300">
                <a:latin typeface="Constantia" panose="02030602050306030303" pitchFamily="18" charset="0"/>
              </a:rPr>
            </a:br>
            <a:endParaRPr lang="en-GB" sz="3300">
              <a:latin typeface="Constantia" panose="02030602050306030303" pitchFamily="18" charset="0"/>
            </a:endParaRPr>
          </a:p>
        </p:txBody>
      </p:sp>
      <p:pic>
        <p:nvPicPr>
          <p:cNvPr id="3" name="Picture 2" descr="A group of small wooden buildings&#10;&#10;AI-generated content may be incorrect.">
            <a:extLst>
              <a:ext uri="{FF2B5EF4-FFF2-40B4-BE49-F238E27FC236}">
                <a16:creationId xmlns:a16="http://schemas.microsoft.com/office/drawing/2014/main" id="{72D251A3-B703-C552-13B2-2F94C51E48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93" r="1092" b="-1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AA2FB7B-1CA9-7DFA-64D5-7AA1E8484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None/>
            </a:pPr>
            <a:r>
              <a:rPr lang="en-GB" sz="1800" b="1">
                <a:ea typeface="+mn-lt"/>
                <a:cs typeface="+mn-lt"/>
              </a:rPr>
              <a:t>Glamping Pods</a:t>
            </a:r>
            <a:endParaRPr lang="en-US" sz="1800" b="1">
              <a:ea typeface="Calibri"/>
              <a:cs typeface="Calibri"/>
            </a:endParaRPr>
          </a:p>
          <a:p>
            <a:pPr>
              <a:buNone/>
            </a:pPr>
            <a:r>
              <a:rPr lang="en-GB" sz="1800">
                <a:ea typeface="+mn-lt"/>
                <a:cs typeface="+mn-lt"/>
              </a:rPr>
              <a:t>Our glamping-style pods can accommodate up to 8 guests per pod</a:t>
            </a:r>
            <a:endParaRPr lang="en-GB" sz="1800">
              <a:ea typeface="Calibri"/>
              <a:cs typeface="Calibri"/>
            </a:endParaRPr>
          </a:p>
          <a:p>
            <a:pPr>
              <a:buNone/>
            </a:pPr>
            <a:r>
              <a:rPr lang="en-GB" sz="1800">
                <a:ea typeface="Calibri"/>
                <a:cs typeface="Calibri"/>
              </a:rPr>
              <a:t>You will need to bring own bedding (sleeping bag and pillow)</a:t>
            </a:r>
          </a:p>
          <a:p>
            <a:pPr marL="0" indent="0">
              <a:buNone/>
            </a:pPr>
            <a:endParaRPr lang="en-GB" sz="180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773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9917F3-0560-4C6F-B265-458B218C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444" y="121122"/>
            <a:ext cx="10055721" cy="1325563"/>
          </a:xfrm>
        </p:spPr>
        <p:txBody>
          <a:bodyPr anchor="t">
            <a:normAutofit fontScale="90000"/>
          </a:bodyPr>
          <a:lstStyle/>
          <a:p>
            <a:r>
              <a:rPr lang="en-GB" sz="5400">
                <a:latin typeface="Constantia" panose="02030602050306030303" pitchFamily="18" charset="0"/>
              </a:rPr>
              <a:t>Food </a:t>
            </a:r>
            <a:br>
              <a:rPr lang="en-GB" sz="5400">
                <a:latin typeface="Constantia" panose="02030602050306030303" pitchFamily="18" charset="0"/>
              </a:rPr>
            </a:br>
            <a:endParaRPr lang="en-GB" sz="5400">
              <a:latin typeface="Constantia" panose="02030602050306030303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39BAE7-7EB8-4E22-BCBB-F00F514DB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885825" cy="6858000"/>
            <a:chOff x="0" y="0"/>
            <a:chExt cx="885825" cy="68580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E476A00-9FF6-4B98-9E5C-7A22D8F59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F0632CB-5E59-4727-9C88-4537512D5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AA2FB7B-1CA9-7DFA-64D5-7AA1E8484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3672" y="1320511"/>
            <a:ext cx="10089112" cy="39095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Pupils need to have their own packed lunch for the day of departure (9th July)</a:t>
            </a: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School will prepare lunch for pupils in receipt of FSM (a slip for this will go out nearer the time)</a:t>
            </a: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After this, all meals and snacks are included in the price </a:t>
            </a: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387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9917F3-0560-4C6F-B265-458B218C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444" y="121122"/>
            <a:ext cx="10055721" cy="1325563"/>
          </a:xfrm>
        </p:spPr>
        <p:txBody>
          <a:bodyPr anchor="t">
            <a:normAutofit fontScale="90000"/>
          </a:bodyPr>
          <a:lstStyle/>
          <a:p>
            <a:r>
              <a:rPr lang="en-GB" sz="5400">
                <a:latin typeface="Constantia" panose="02030602050306030303" pitchFamily="18" charset="0"/>
              </a:rPr>
              <a:t>Pricing  </a:t>
            </a:r>
            <a:br>
              <a:rPr lang="en-GB" sz="5400">
                <a:latin typeface="Constantia" panose="02030602050306030303" pitchFamily="18" charset="0"/>
              </a:rPr>
            </a:br>
            <a:endParaRPr lang="en-GB" sz="5400">
              <a:latin typeface="Constantia" panose="02030602050306030303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39BAE7-7EB8-4E22-BCBB-F00F514DB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885825" cy="6858000"/>
            <a:chOff x="0" y="0"/>
            <a:chExt cx="885825" cy="68580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E476A00-9FF6-4B98-9E5C-7A22D8F59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F0632CB-5E59-4727-9C88-4537512D5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AA2FB7B-1CA9-7DFA-64D5-7AA1E8484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3672" y="1320511"/>
            <a:ext cx="10089112" cy="39095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The price for the residential is £130-160(this is number dependent based on uptake (between 25 and 35 pupils)</a:t>
            </a:r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A </a:t>
            </a:r>
            <a:r>
              <a:rPr lang="en-GB" sz="3200" b="1">
                <a:solidFill>
                  <a:schemeClr val="tx1">
                    <a:alpha val="60000"/>
                  </a:schemeClr>
                </a:solidFill>
                <a:latin typeface="Constantia"/>
              </a:rPr>
              <a:t>non-refundable</a:t>
            </a:r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 deposit of £50 is required to secure the place by </a:t>
            </a:r>
            <a:r>
              <a:rPr lang="en-GB" sz="3200" b="1">
                <a:solidFill>
                  <a:schemeClr val="tx1">
                    <a:alpha val="60000"/>
                  </a:schemeClr>
                </a:solidFill>
                <a:latin typeface="Constantia"/>
              </a:rPr>
              <a:t>12th December</a:t>
            </a: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The office can support with setting up a payment plan once we know final numbers and payment amount, and deposits can be made from 4pm today. </a:t>
            </a:r>
            <a:endParaRPr lang="en-GB" sz="3200">
              <a:solidFill>
                <a:schemeClr val="tx1">
                  <a:alpha val="60000"/>
                </a:schemeClr>
              </a:solidFill>
              <a:latin typeface="Constantia"/>
              <a:cs typeface="Calibri"/>
            </a:endParaRPr>
          </a:p>
          <a:p>
            <a:pPr marL="0" indent="0">
              <a:buNone/>
            </a:pPr>
            <a:endParaRPr lang="en-GB" sz="3200">
              <a:solidFill>
                <a:srgbClr val="000000">
                  <a:alpha val="60000"/>
                </a:srgbClr>
              </a:solidFill>
              <a:highlight>
                <a:srgbClr val="FFFF00"/>
              </a:highlight>
              <a:latin typeface="Constantia"/>
              <a:cs typeface="Calibri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099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9917F3-0560-4C6F-B265-458B218C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444" y="121122"/>
            <a:ext cx="10055721" cy="1325563"/>
          </a:xfrm>
        </p:spPr>
        <p:txBody>
          <a:bodyPr anchor="t">
            <a:normAutofit/>
          </a:bodyPr>
          <a:lstStyle/>
          <a:p>
            <a:r>
              <a:rPr lang="en-GB" sz="5400">
                <a:latin typeface="Constantia" panose="02030602050306030303" pitchFamily="18" charset="0"/>
              </a:rPr>
              <a:t>Other information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39BAE7-7EB8-4E22-BCBB-F00F514DB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885825" cy="6858000"/>
            <a:chOff x="0" y="0"/>
            <a:chExt cx="885825" cy="68580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E476A00-9FF6-4B98-9E5C-7A22D8F59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F0632CB-5E59-4727-9C88-4537512D5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AA2FB7B-1CA9-7DFA-64D5-7AA1E8484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3081" y="818517"/>
            <a:ext cx="10731663" cy="5708892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Pupil to adult ratio of 1:10 (in line with guidelines), including qualified first aiders</a:t>
            </a: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Kit lists will be provided nearer the time as this can be weather and activity dependent, however pupils will need their own sleeping bag and pillow </a:t>
            </a: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Detailed timings will be sent out closer to the residential once we have final confirmation from the venue </a:t>
            </a: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No electrical devices are permitted, including phones and </a:t>
            </a:r>
            <a:r>
              <a:rPr lang="en-GB" sz="3200" err="1">
                <a:solidFill>
                  <a:schemeClr val="tx1">
                    <a:alpha val="60000"/>
                  </a:schemeClr>
                </a:solidFill>
                <a:latin typeface="Constantia"/>
              </a:rPr>
              <a:t>ipads</a:t>
            </a:r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. This is a non-negotiable expectation due to safeguarding</a:t>
            </a: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Any medications need to be given to us on the day of the residential in a clear, labelled container/ bag with administration instructions. Children cannot attend without this. </a:t>
            </a:r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Attendance is behaviour related. Unlike curriculum related school trips a part of our school offer, this is an additional offer and therefore children can be removed from attending based on behaviour. </a:t>
            </a:r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rgbClr val="000000">
                  <a:alpha val="60000"/>
                </a:srgbClr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95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9917F3-0560-4C6F-B265-458B218C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444" y="121122"/>
            <a:ext cx="10055721" cy="1325563"/>
          </a:xfrm>
        </p:spPr>
        <p:txBody>
          <a:bodyPr anchor="t">
            <a:normAutofit/>
          </a:bodyPr>
          <a:lstStyle/>
          <a:p>
            <a:r>
              <a:rPr lang="en-GB" sz="5400">
                <a:latin typeface="Constantia" panose="02030602050306030303" pitchFamily="18" charset="0"/>
              </a:rPr>
              <a:t>What if it’s not for me?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39BAE7-7EB8-4E22-BCBB-F00F514DB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885825" cy="6858000"/>
            <a:chOff x="0" y="0"/>
            <a:chExt cx="885825" cy="68580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E476A00-9FF6-4B98-9E5C-7A22D8F59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F0632CB-5E59-4727-9C88-4537512D5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AA2FB7B-1CA9-7DFA-64D5-7AA1E8484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3081" y="1248508"/>
            <a:ext cx="10731663" cy="4360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You will be in school with familiar members of staff.</a:t>
            </a:r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They will plan a variety of different activities for you to do at school </a:t>
            </a:r>
          </a:p>
          <a:p>
            <a:pPr marL="0" indent="0">
              <a:buNone/>
            </a:pPr>
            <a:r>
              <a:rPr lang="en-GB" sz="3200">
                <a:solidFill>
                  <a:schemeClr val="tx1">
                    <a:alpha val="60000"/>
                  </a:schemeClr>
                </a:solidFill>
                <a:latin typeface="Constantia"/>
              </a:rPr>
              <a:t>There’ll be no Maths and English – phew! </a:t>
            </a: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  <a:p>
            <a:endParaRPr lang="en-GB" sz="3200">
              <a:solidFill>
                <a:schemeClr val="tx1">
                  <a:alpha val="60000"/>
                </a:schemeClr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653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9917F3-0560-4C6F-B265-458B218C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5D66B-781C-7EDC-9269-22151CF7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719" y="1375266"/>
            <a:ext cx="10055721" cy="1325563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GB" sz="5400">
                <a:latin typeface="Constantia"/>
              </a:rPr>
              <a:t>Question time!</a:t>
            </a:r>
            <a:br>
              <a:rPr lang="en-GB" sz="5400">
                <a:latin typeface="Constantia"/>
              </a:rPr>
            </a:br>
            <a:r>
              <a:rPr lang="en-GB" sz="5400">
                <a:latin typeface="Constantia"/>
              </a:rPr>
              <a:t>We will take questions from the adults. </a:t>
            </a:r>
            <a:br>
              <a:rPr lang="en-GB" sz="5400">
                <a:latin typeface="Constantia" panose="02030602050306030303" pitchFamily="18" charset="0"/>
              </a:rPr>
            </a:br>
            <a:br>
              <a:rPr lang="en-GB" sz="5400">
                <a:latin typeface="Constantia" panose="02030602050306030303" pitchFamily="18" charset="0"/>
              </a:rPr>
            </a:br>
            <a:br>
              <a:rPr lang="en-GB" sz="5400">
                <a:latin typeface="Constantia"/>
              </a:rPr>
            </a:br>
            <a:r>
              <a:rPr lang="en-GB" sz="5400">
                <a:latin typeface="Constantia"/>
              </a:rPr>
              <a:t>Deposits need to be paid by </a:t>
            </a:r>
            <a:r>
              <a:rPr lang="en-GB" sz="5400" b="1">
                <a:latin typeface="Constantia"/>
              </a:rPr>
              <a:t>12th December</a:t>
            </a:r>
            <a:r>
              <a:rPr lang="en-GB" sz="5400">
                <a:latin typeface="Constantia"/>
              </a:rPr>
              <a:t> to secure your place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39BAE7-7EB8-4E22-BCBB-F00F514DB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885825" cy="6858000"/>
            <a:chOff x="0" y="0"/>
            <a:chExt cx="885825" cy="6858000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E476A00-9FF6-4B98-9E5C-7A22D8F59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F0632CB-5E59-4727-9C88-4537512D5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0"/>
              <a:ext cx="885825" cy="6858000"/>
            </a:xfrm>
            <a:custGeom>
              <a:avLst/>
              <a:gdLst/>
              <a:ahLst/>
              <a:cxnLst/>
              <a:rect l="0" t="0" r="r" b="b"/>
              <a:pathLst>
                <a:path w="558" h="4320">
                  <a:moveTo>
                    <a:pt x="0" y="0"/>
                  </a:moveTo>
                  <a:lnTo>
                    <a:pt x="447" y="0"/>
                  </a:lnTo>
                  <a:lnTo>
                    <a:pt x="448" y="43"/>
                  </a:lnTo>
                  <a:lnTo>
                    <a:pt x="453" y="81"/>
                  </a:lnTo>
                  <a:lnTo>
                    <a:pt x="460" y="114"/>
                  </a:lnTo>
                  <a:lnTo>
                    <a:pt x="469" y="143"/>
                  </a:lnTo>
                  <a:lnTo>
                    <a:pt x="479" y="169"/>
                  </a:lnTo>
                  <a:lnTo>
                    <a:pt x="491" y="192"/>
                  </a:lnTo>
                  <a:lnTo>
                    <a:pt x="503" y="216"/>
                  </a:lnTo>
                  <a:lnTo>
                    <a:pt x="515" y="240"/>
                  </a:lnTo>
                  <a:lnTo>
                    <a:pt x="525" y="263"/>
                  </a:lnTo>
                  <a:lnTo>
                    <a:pt x="535" y="289"/>
                  </a:lnTo>
                  <a:lnTo>
                    <a:pt x="545" y="318"/>
                  </a:lnTo>
                  <a:lnTo>
                    <a:pt x="552" y="351"/>
                  </a:lnTo>
                  <a:lnTo>
                    <a:pt x="556" y="389"/>
                  </a:lnTo>
                  <a:lnTo>
                    <a:pt x="558" y="432"/>
                  </a:lnTo>
                  <a:lnTo>
                    <a:pt x="556" y="475"/>
                  </a:lnTo>
                  <a:lnTo>
                    <a:pt x="552" y="513"/>
                  </a:lnTo>
                  <a:lnTo>
                    <a:pt x="545" y="546"/>
                  </a:lnTo>
                  <a:lnTo>
                    <a:pt x="535" y="575"/>
                  </a:lnTo>
                  <a:lnTo>
                    <a:pt x="525" y="601"/>
                  </a:lnTo>
                  <a:lnTo>
                    <a:pt x="515" y="624"/>
                  </a:lnTo>
                  <a:lnTo>
                    <a:pt x="503" y="648"/>
                  </a:lnTo>
                  <a:lnTo>
                    <a:pt x="491" y="672"/>
                  </a:lnTo>
                  <a:lnTo>
                    <a:pt x="479" y="695"/>
                  </a:lnTo>
                  <a:lnTo>
                    <a:pt x="469" y="721"/>
                  </a:lnTo>
                  <a:lnTo>
                    <a:pt x="460" y="750"/>
                  </a:lnTo>
                  <a:lnTo>
                    <a:pt x="453" y="783"/>
                  </a:lnTo>
                  <a:lnTo>
                    <a:pt x="448" y="821"/>
                  </a:lnTo>
                  <a:lnTo>
                    <a:pt x="447" y="864"/>
                  </a:lnTo>
                  <a:lnTo>
                    <a:pt x="448" y="907"/>
                  </a:lnTo>
                  <a:lnTo>
                    <a:pt x="453" y="945"/>
                  </a:lnTo>
                  <a:lnTo>
                    <a:pt x="460" y="978"/>
                  </a:lnTo>
                  <a:lnTo>
                    <a:pt x="469" y="1007"/>
                  </a:lnTo>
                  <a:lnTo>
                    <a:pt x="479" y="1033"/>
                  </a:lnTo>
                  <a:lnTo>
                    <a:pt x="491" y="1056"/>
                  </a:lnTo>
                  <a:lnTo>
                    <a:pt x="503" y="1080"/>
                  </a:lnTo>
                  <a:lnTo>
                    <a:pt x="515" y="1104"/>
                  </a:lnTo>
                  <a:lnTo>
                    <a:pt x="525" y="1127"/>
                  </a:lnTo>
                  <a:lnTo>
                    <a:pt x="535" y="1153"/>
                  </a:lnTo>
                  <a:lnTo>
                    <a:pt x="545" y="1182"/>
                  </a:lnTo>
                  <a:lnTo>
                    <a:pt x="552" y="1215"/>
                  </a:lnTo>
                  <a:lnTo>
                    <a:pt x="556" y="1253"/>
                  </a:lnTo>
                  <a:lnTo>
                    <a:pt x="558" y="1296"/>
                  </a:lnTo>
                  <a:lnTo>
                    <a:pt x="556" y="1339"/>
                  </a:lnTo>
                  <a:lnTo>
                    <a:pt x="552" y="1377"/>
                  </a:lnTo>
                  <a:lnTo>
                    <a:pt x="545" y="1410"/>
                  </a:lnTo>
                  <a:lnTo>
                    <a:pt x="535" y="1439"/>
                  </a:lnTo>
                  <a:lnTo>
                    <a:pt x="525" y="1465"/>
                  </a:lnTo>
                  <a:lnTo>
                    <a:pt x="515" y="1488"/>
                  </a:lnTo>
                  <a:lnTo>
                    <a:pt x="503" y="1512"/>
                  </a:lnTo>
                  <a:lnTo>
                    <a:pt x="491" y="1536"/>
                  </a:lnTo>
                  <a:lnTo>
                    <a:pt x="479" y="1559"/>
                  </a:lnTo>
                  <a:lnTo>
                    <a:pt x="469" y="1585"/>
                  </a:lnTo>
                  <a:lnTo>
                    <a:pt x="460" y="1614"/>
                  </a:lnTo>
                  <a:lnTo>
                    <a:pt x="453" y="1647"/>
                  </a:lnTo>
                  <a:lnTo>
                    <a:pt x="448" y="1685"/>
                  </a:lnTo>
                  <a:lnTo>
                    <a:pt x="447" y="1728"/>
                  </a:lnTo>
                  <a:lnTo>
                    <a:pt x="448" y="1771"/>
                  </a:lnTo>
                  <a:lnTo>
                    <a:pt x="453" y="1809"/>
                  </a:lnTo>
                  <a:lnTo>
                    <a:pt x="460" y="1842"/>
                  </a:lnTo>
                  <a:lnTo>
                    <a:pt x="469" y="1871"/>
                  </a:lnTo>
                  <a:lnTo>
                    <a:pt x="479" y="1897"/>
                  </a:lnTo>
                  <a:lnTo>
                    <a:pt x="491" y="1920"/>
                  </a:lnTo>
                  <a:lnTo>
                    <a:pt x="503" y="1944"/>
                  </a:lnTo>
                  <a:lnTo>
                    <a:pt x="515" y="1968"/>
                  </a:lnTo>
                  <a:lnTo>
                    <a:pt x="525" y="1991"/>
                  </a:lnTo>
                  <a:lnTo>
                    <a:pt x="535" y="2017"/>
                  </a:lnTo>
                  <a:lnTo>
                    <a:pt x="545" y="2046"/>
                  </a:lnTo>
                  <a:lnTo>
                    <a:pt x="552" y="2079"/>
                  </a:lnTo>
                  <a:lnTo>
                    <a:pt x="556" y="2117"/>
                  </a:lnTo>
                  <a:lnTo>
                    <a:pt x="558" y="2159"/>
                  </a:lnTo>
                  <a:lnTo>
                    <a:pt x="556" y="2203"/>
                  </a:lnTo>
                  <a:lnTo>
                    <a:pt x="552" y="2241"/>
                  </a:lnTo>
                  <a:lnTo>
                    <a:pt x="545" y="2274"/>
                  </a:lnTo>
                  <a:lnTo>
                    <a:pt x="535" y="2303"/>
                  </a:lnTo>
                  <a:lnTo>
                    <a:pt x="525" y="2329"/>
                  </a:lnTo>
                  <a:lnTo>
                    <a:pt x="515" y="2352"/>
                  </a:lnTo>
                  <a:lnTo>
                    <a:pt x="503" y="2376"/>
                  </a:lnTo>
                  <a:lnTo>
                    <a:pt x="491" y="2400"/>
                  </a:lnTo>
                  <a:lnTo>
                    <a:pt x="479" y="2423"/>
                  </a:lnTo>
                  <a:lnTo>
                    <a:pt x="469" y="2449"/>
                  </a:lnTo>
                  <a:lnTo>
                    <a:pt x="460" y="2478"/>
                  </a:lnTo>
                  <a:lnTo>
                    <a:pt x="453" y="2511"/>
                  </a:lnTo>
                  <a:lnTo>
                    <a:pt x="448" y="2549"/>
                  </a:lnTo>
                  <a:lnTo>
                    <a:pt x="447" y="2592"/>
                  </a:lnTo>
                  <a:lnTo>
                    <a:pt x="448" y="2635"/>
                  </a:lnTo>
                  <a:lnTo>
                    <a:pt x="453" y="2673"/>
                  </a:lnTo>
                  <a:lnTo>
                    <a:pt x="460" y="2706"/>
                  </a:lnTo>
                  <a:lnTo>
                    <a:pt x="469" y="2735"/>
                  </a:lnTo>
                  <a:lnTo>
                    <a:pt x="479" y="2761"/>
                  </a:lnTo>
                  <a:lnTo>
                    <a:pt x="491" y="2784"/>
                  </a:lnTo>
                  <a:lnTo>
                    <a:pt x="515" y="2832"/>
                  </a:lnTo>
                  <a:lnTo>
                    <a:pt x="525" y="2855"/>
                  </a:lnTo>
                  <a:lnTo>
                    <a:pt x="535" y="2881"/>
                  </a:lnTo>
                  <a:lnTo>
                    <a:pt x="545" y="2910"/>
                  </a:lnTo>
                  <a:lnTo>
                    <a:pt x="552" y="2943"/>
                  </a:lnTo>
                  <a:lnTo>
                    <a:pt x="556" y="2981"/>
                  </a:lnTo>
                  <a:lnTo>
                    <a:pt x="558" y="3024"/>
                  </a:lnTo>
                  <a:lnTo>
                    <a:pt x="556" y="3067"/>
                  </a:lnTo>
                  <a:lnTo>
                    <a:pt x="552" y="3105"/>
                  </a:lnTo>
                  <a:lnTo>
                    <a:pt x="545" y="3138"/>
                  </a:lnTo>
                  <a:lnTo>
                    <a:pt x="535" y="3167"/>
                  </a:lnTo>
                  <a:lnTo>
                    <a:pt x="525" y="3193"/>
                  </a:lnTo>
                  <a:lnTo>
                    <a:pt x="515" y="3216"/>
                  </a:lnTo>
                  <a:lnTo>
                    <a:pt x="503" y="3240"/>
                  </a:lnTo>
                  <a:lnTo>
                    <a:pt x="491" y="3264"/>
                  </a:lnTo>
                  <a:lnTo>
                    <a:pt x="479" y="3287"/>
                  </a:lnTo>
                  <a:lnTo>
                    <a:pt x="469" y="3313"/>
                  </a:lnTo>
                  <a:lnTo>
                    <a:pt x="460" y="3342"/>
                  </a:lnTo>
                  <a:lnTo>
                    <a:pt x="453" y="3375"/>
                  </a:lnTo>
                  <a:lnTo>
                    <a:pt x="448" y="3413"/>
                  </a:lnTo>
                  <a:lnTo>
                    <a:pt x="447" y="3456"/>
                  </a:lnTo>
                  <a:lnTo>
                    <a:pt x="448" y="3499"/>
                  </a:lnTo>
                  <a:lnTo>
                    <a:pt x="453" y="3537"/>
                  </a:lnTo>
                  <a:lnTo>
                    <a:pt x="460" y="3570"/>
                  </a:lnTo>
                  <a:lnTo>
                    <a:pt x="469" y="3599"/>
                  </a:lnTo>
                  <a:lnTo>
                    <a:pt x="479" y="3625"/>
                  </a:lnTo>
                  <a:lnTo>
                    <a:pt x="491" y="3648"/>
                  </a:lnTo>
                  <a:lnTo>
                    <a:pt x="503" y="3672"/>
                  </a:lnTo>
                  <a:lnTo>
                    <a:pt x="515" y="3696"/>
                  </a:lnTo>
                  <a:lnTo>
                    <a:pt x="525" y="3719"/>
                  </a:lnTo>
                  <a:lnTo>
                    <a:pt x="535" y="3745"/>
                  </a:lnTo>
                  <a:lnTo>
                    <a:pt x="545" y="3774"/>
                  </a:lnTo>
                  <a:lnTo>
                    <a:pt x="552" y="3807"/>
                  </a:lnTo>
                  <a:lnTo>
                    <a:pt x="556" y="3845"/>
                  </a:lnTo>
                  <a:lnTo>
                    <a:pt x="558" y="3888"/>
                  </a:lnTo>
                  <a:lnTo>
                    <a:pt x="556" y="3931"/>
                  </a:lnTo>
                  <a:lnTo>
                    <a:pt x="552" y="3969"/>
                  </a:lnTo>
                  <a:lnTo>
                    <a:pt x="545" y="4002"/>
                  </a:lnTo>
                  <a:lnTo>
                    <a:pt x="535" y="4031"/>
                  </a:lnTo>
                  <a:lnTo>
                    <a:pt x="525" y="4057"/>
                  </a:lnTo>
                  <a:lnTo>
                    <a:pt x="515" y="4080"/>
                  </a:lnTo>
                  <a:lnTo>
                    <a:pt x="503" y="4104"/>
                  </a:lnTo>
                  <a:lnTo>
                    <a:pt x="491" y="4128"/>
                  </a:lnTo>
                  <a:lnTo>
                    <a:pt x="479" y="4151"/>
                  </a:lnTo>
                  <a:lnTo>
                    <a:pt x="469" y="4177"/>
                  </a:lnTo>
                  <a:lnTo>
                    <a:pt x="460" y="4206"/>
                  </a:lnTo>
                  <a:lnTo>
                    <a:pt x="453" y="4239"/>
                  </a:lnTo>
                  <a:lnTo>
                    <a:pt x="448" y="4277"/>
                  </a:lnTo>
                  <a:lnTo>
                    <a:pt x="447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998159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404d0fe-330c-4a9a-8ae6-cdf04f06d964">
      <Terms xmlns="http://schemas.microsoft.com/office/infopath/2007/PartnerControls"/>
    </lcf76f155ced4ddcb4097134ff3c332f>
    <TaxCatchAll xmlns="527204ff-53f7-41a0-a208-13faf7dde3c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99BC1520B6F74E8D6794A8C8EA9FB7" ma:contentTypeVersion="18" ma:contentTypeDescription="Create a new document." ma:contentTypeScope="" ma:versionID="de8f84b888e221eb2598a38ef45ca86c">
  <xsd:schema xmlns:xsd="http://www.w3.org/2001/XMLSchema" xmlns:xs="http://www.w3.org/2001/XMLSchema" xmlns:p="http://schemas.microsoft.com/office/2006/metadata/properties" xmlns:ns2="f404d0fe-330c-4a9a-8ae6-cdf04f06d964" xmlns:ns3="527204ff-53f7-41a0-a208-13faf7dde3c6" targetNamespace="http://schemas.microsoft.com/office/2006/metadata/properties" ma:root="true" ma:fieldsID="9644f954d9fb9c8de0bcc131fb11cf14" ns2:_="" ns3:_="">
    <xsd:import namespace="f404d0fe-330c-4a9a-8ae6-cdf04f06d964"/>
    <xsd:import namespace="527204ff-53f7-41a0-a208-13faf7dde3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04d0fe-330c-4a9a-8ae6-cdf04f06d9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872a97a8-f75b-46e3-90c3-b5f8b66e329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7204ff-53f7-41a0-a208-13faf7dde3c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92293dd5-8f99-4283-8f53-8126a51d6d90}" ma:internalName="TaxCatchAll" ma:showField="CatchAllData" ma:web="527204ff-53f7-41a0-a208-13faf7dde3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6C2BDE-CDA7-464E-B256-C7A430652A8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7BE42B-A0AA-4E79-8881-4958AC029EAF}">
  <ds:schemaRefs>
    <ds:schemaRef ds:uri="527204ff-53f7-41a0-a208-13faf7dde3c6"/>
    <ds:schemaRef ds:uri="56e74673-5542-4b4d-89fc-127fcfb00e0d"/>
    <ds:schemaRef ds:uri="6e3a8180-3b6e-4fb8-8a09-ac15c01bfe8e"/>
    <ds:schemaRef ds:uri="f404d0fe-330c-4a9a-8ae6-cdf04f06d96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5229D15-9698-481E-9E3A-A5A1732662BA}">
  <ds:schemaRefs>
    <ds:schemaRef ds:uri="527204ff-53f7-41a0-a208-13faf7dde3c6"/>
    <ds:schemaRef ds:uri="f404d0fe-330c-4a9a-8ae6-cdf04f06d96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 </vt:lpstr>
      <vt:lpstr>Questions  </vt:lpstr>
      <vt:lpstr>Location </vt:lpstr>
      <vt:lpstr>Activities A range of activities are on offer and may include: </vt:lpstr>
      <vt:lpstr>Accommodation  </vt:lpstr>
      <vt:lpstr>Food  </vt:lpstr>
      <vt:lpstr>Pricing   </vt:lpstr>
      <vt:lpstr>Other information</vt:lpstr>
      <vt:lpstr>What if it’s not for me?</vt:lpstr>
      <vt:lpstr>Question time! We will take questions from the adults.    Deposits need to be paid by 12th December to secure your place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Residential </dc:title>
  <dc:creator>Miss Hutchinson</dc:creator>
  <cp:revision>1</cp:revision>
  <cp:lastPrinted>2023-01-27T08:50:03Z</cp:lastPrinted>
  <dcterms:created xsi:type="dcterms:W3CDTF">2023-01-18T09:49:54Z</dcterms:created>
  <dcterms:modified xsi:type="dcterms:W3CDTF">2025-11-04T15:13:44Z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0x0101007899BC1520B6F74E8D6794A8C8EA9FB7</vt:lpwstr>
  </property>
  <property fmtid="{D5CDD505-2E9C-101B-9397-08002B2CF9AE}" pid="3" name="MediaServiceImageTags">
    <vt:lpwstr/>
  </property>
</Properties>
</file>