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6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4" r:id="rId13"/>
    <p:sldId id="269" r:id="rId14"/>
    <p:sldId id="294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3" r:id="rId35"/>
    <p:sldId id="290" r:id="rId36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F623321-AD46-FD98-4A8E-CB9515C54013}" v="130" dt="2024-09-25T09:23:39.218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heme" Target="theme/theme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9/25/2024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9/25/2024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228600" y="228600"/>
            <a:ext cx="8696325" cy="142722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6046851" y="858900"/>
            <a:ext cx="2876550" cy="714375"/>
          </a:xfrm>
          <a:custGeom>
            <a:avLst/>
            <a:gdLst/>
            <a:ahLst/>
            <a:cxnLst/>
            <a:rect l="l" t="t" r="r" b="b"/>
            <a:pathLst>
              <a:path w="2876550" h="714375">
                <a:moveTo>
                  <a:pt x="2876550" y="0"/>
                </a:moveTo>
                <a:lnTo>
                  <a:pt x="2870073" y="0"/>
                </a:lnTo>
                <a:lnTo>
                  <a:pt x="2748915" y="20065"/>
                </a:lnTo>
                <a:lnTo>
                  <a:pt x="2625598" y="42290"/>
                </a:lnTo>
                <a:lnTo>
                  <a:pt x="2370454" y="91439"/>
                </a:lnTo>
                <a:lnTo>
                  <a:pt x="2102612" y="149478"/>
                </a:lnTo>
                <a:lnTo>
                  <a:pt x="1821942" y="216535"/>
                </a:lnTo>
                <a:lnTo>
                  <a:pt x="1564767" y="281177"/>
                </a:lnTo>
                <a:lnTo>
                  <a:pt x="841882" y="444246"/>
                </a:lnTo>
                <a:lnTo>
                  <a:pt x="620776" y="488823"/>
                </a:lnTo>
                <a:lnTo>
                  <a:pt x="199771" y="566927"/>
                </a:lnTo>
                <a:lnTo>
                  <a:pt x="0" y="600456"/>
                </a:lnTo>
                <a:lnTo>
                  <a:pt x="270001" y="638428"/>
                </a:lnTo>
                <a:lnTo>
                  <a:pt x="397510" y="654050"/>
                </a:lnTo>
                <a:lnTo>
                  <a:pt x="644144" y="680847"/>
                </a:lnTo>
                <a:lnTo>
                  <a:pt x="873759" y="698626"/>
                </a:lnTo>
                <a:lnTo>
                  <a:pt x="984250" y="705358"/>
                </a:lnTo>
                <a:lnTo>
                  <a:pt x="1092707" y="709802"/>
                </a:lnTo>
                <a:lnTo>
                  <a:pt x="1296797" y="714375"/>
                </a:lnTo>
                <a:lnTo>
                  <a:pt x="1394587" y="714375"/>
                </a:lnTo>
                <a:lnTo>
                  <a:pt x="1583817" y="709802"/>
                </a:lnTo>
                <a:lnTo>
                  <a:pt x="1673098" y="705358"/>
                </a:lnTo>
                <a:lnTo>
                  <a:pt x="1843277" y="692023"/>
                </a:lnTo>
                <a:lnTo>
                  <a:pt x="1926081" y="683006"/>
                </a:lnTo>
                <a:lnTo>
                  <a:pt x="2083434" y="660781"/>
                </a:lnTo>
                <a:lnTo>
                  <a:pt x="2232279" y="633984"/>
                </a:lnTo>
                <a:lnTo>
                  <a:pt x="2372614" y="602741"/>
                </a:lnTo>
                <a:lnTo>
                  <a:pt x="2506599" y="566927"/>
                </a:lnTo>
                <a:lnTo>
                  <a:pt x="2634106" y="526796"/>
                </a:lnTo>
                <a:lnTo>
                  <a:pt x="2755265" y="482091"/>
                </a:lnTo>
                <a:lnTo>
                  <a:pt x="2872231" y="435228"/>
                </a:lnTo>
                <a:lnTo>
                  <a:pt x="2876550" y="433070"/>
                </a:lnTo>
                <a:lnTo>
                  <a:pt x="2876550" y="0"/>
                </a:lnTo>
                <a:close/>
              </a:path>
            </a:pathLst>
          </a:custGeom>
          <a:solidFill>
            <a:srgbClr val="76B6F1">
              <a:alpha val="2901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2619375" y="731901"/>
            <a:ext cx="5543550" cy="849630"/>
          </a:xfrm>
          <a:custGeom>
            <a:avLst/>
            <a:gdLst/>
            <a:ahLst/>
            <a:cxnLst/>
            <a:rect l="l" t="t" r="r" b="b"/>
            <a:pathLst>
              <a:path w="5543550" h="849630">
                <a:moveTo>
                  <a:pt x="852424" y="0"/>
                </a:moveTo>
                <a:lnTo>
                  <a:pt x="684402" y="0"/>
                </a:lnTo>
                <a:lnTo>
                  <a:pt x="527176" y="4445"/>
                </a:lnTo>
                <a:lnTo>
                  <a:pt x="380492" y="11049"/>
                </a:lnTo>
                <a:lnTo>
                  <a:pt x="244475" y="22225"/>
                </a:lnTo>
                <a:lnTo>
                  <a:pt x="116967" y="35560"/>
                </a:lnTo>
                <a:lnTo>
                  <a:pt x="0" y="53466"/>
                </a:lnTo>
                <a:lnTo>
                  <a:pt x="333756" y="95758"/>
                </a:lnTo>
                <a:lnTo>
                  <a:pt x="692912" y="155956"/>
                </a:lnTo>
                <a:lnTo>
                  <a:pt x="1077722" y="234061"/>
                </a:lnTo>
                <a:lnTo>
                  <a:pt x="1281684" y="278638"/>
                </a:lnTo>
                <a:lnTo>
                  <a:pt x="1866264" y="421259"/>
                </a:lnTo>
                <a:lnTo>
                  <a:pt x="2559177" y="575056"/>
                </a:lnTo>
                <a:lnTo>
                  <a:pt x="2722879" y="606298"/>
                </a:lnTo>
                <a:lnTo>
                  <a:pt x="2878074" y="637539"/>
                </a:lnTo>
                <a:lnTo>
                  <a:pt x="3031109" y="666496"/>
                </a:lnTo>
                <a:lnTo>
                  <a:pt x="3324479" y="715518"/>
                </a:lnTo>
                <a:lnTo>
                  <a:pt x="3464687" y="737743"/>
                </a:lnTo>
                <a:lnTo>
                  <a:pt x="3732529" y="773429"/>
                </a:lnTo>
                <a:lnTo>
                  <a:pt x="3985514" y="804672"/>
                </a:lnTo>
                <a:lnTo>
                  <a:pt x="4106672" y="815848"/>
                </a:lnTo>
                <a:lnTo>
                  <a:pt x="4336160" y="833627"/>
                </a:lnTo>
                <a:lnTo>
                  <a:pt x="4446778" y="840359"/>
                </a:lnTo>
                <a:lnTo>
                  <a:pt x="4659249" y="849249"/>
                </a:lnTo>
                <a:lnTo>
                  <a:pt x="4856988" y="849249"/>
                </a:lnTo>
                <a:lnTo>
                  <a:pt x="5044058" y="844803"/>
                </a:lnTo>
                <a:lnTo>
                  <a:pt x="5133340" y="840359"/>
                </a:lnTo>
                <a:lnTo>
                  <a:pt x="5220461" y="833627"/>
                </a:lnTo>
                <a:lnTo>
                  <a:pt x="5466969" y="806958"/>
                </a:lnTo>
                <a:lnTo>
                  <a:pt x="5543550" y="795782"/>
                </a:lnTo>
                <a:lnTo>
                  <a:pt x="5297043" y="764539"/>
                </a:lnTo>
                <a:lnTo>
                  <a:pt x="5035550" y="726694"/>
                </a:lnTo>
                <a:lnTo>
                  <a:pt x="4467986" y="628523"/>
                </a:lnTo>
                <a:lnTo>
                  <a:pt x="4159757" y="566165"/>
                </a:lnTo>
                <a:lnTo>
                  <a:pt x="3834511" y="497077"/>
                </a:lnTo>
                <a:lnTo>
                  <a:pt x="2850388" y="263016"/>
                </a:lnTo>
                <a:lnTo>
                  <a:pt x="2582545" y="204977"/>
                </a:lnTo>
                <a:lnTo>
                  <a:pt x="2327529" y="155956"/>
                </a:lnTo>
                <a:lnTo>
                  <a:pt x="2204212" y="133731"/>
                </a:lnTo>
                <a:lnTo>
                  <a:pt x="2083053" y="113664"/>
                </a:lnTo>
                <a:lnTo>
                  <a:pt x="1966214" y="95758"/>
                </a:lnTo>
                <a:lnTo>
                  <a:pt x="1628266" y="51181"/>
                </a:lnTo>
                <a:lnTo>
                  <a:pt x="1417827" y="31114"/>
                </a:lnTo>
                <a:lnTo>
                  <a:pt x="1220089" y="15494"/>
                </a:lnTo>
                <a:lnTo>
                  <a:pt x="1030859" y="4445"/>
                </a:lnTo>
                <a:lnTo>
                  <a:pt x="852424" y="0"/>
                </a:lnTo>
                <a:close/>
              </a:path>
            </a:pathLst>
          </a:custGeom>
          <a:solidFill>
            <a:srgbClr val="76B6F1">
              <a:alpha val="3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2828925" y="742950"/>
            <a:ext cx="5467350" cy="774700"/>
          </a:xfrm>
          <a:custGeom>
            <a:avLst/>
            <a:gdLst/>
            <a:ahLst/>
            <a:cxnLst/>
            <a:rect l="l" t="t" r="r" b="b"/>
            <a:pathLst>
              <a:path w="5467350" h="774700">
                <a:moveTo>
                  <a:pt x="0" y="78104"/>
                </a:moveTo>
                <a:lnTo>
                  <a:pt x="19176" y="73660"/>
                </a:lnTo>
                <a:lnTo>
                  <a:pt x="76581" y="62484"/>
                </a:lnTo>
                <a:lnTo>
                  <a:pt x="174370" y="46862"/>
                </a:lnTo>
                <a:lnTo>
                  <a:pt x="238125" y="37973"/>
                </a:lnTo>
                <a:lnTo>
                  <a:pt x="312419" y="29083"/>
                </a:lnTo>
                <a:lnTo>
                  <a:pt x="395350" y="22351"/>
                </a:lnTo>
                <a:lnTo>
                  <a:pt x="490982" y="15621"/>
                </a:lnTo>
                <a:lnTo>
                  <a:pt x="595249" y="8889"/>
                </a:lnTo>
                <a:lnTo>
                  <a:pt x="712088" y="4445"/>
                </a:lnTo>
                <a:lnTo>
                  <a:pt x="839597" y="2286"/>
                </a:lnTo>
                <a:lnTo>
                  <a:pt x="977773" y="0"/>
                </a:lnTo>
                <a:lnTo>
                  <a:pt x="1126616" y="2286"/>
                </a:lnTo>
                <a:lnTo>
                  <a:pt x="1286002" y="6730"/>
                </a:lnTo>
                <a:lnTo>
                  <a:pt x="1458214" y="15621"/>
                </a:lnTo>
                <a:lnTo>
                  <a:pt x="1641094" y="26797"/>
                </a:lnTo>
                <a:lnTo>
                  <a:pt x="1834514" y="44703"/>
                </a:lnTo>
                <a:lnTo>
                  <a:pt x="2040636" y="64770"/>
                </a:lnTo>
                <a:lnTo>
                  <a:pt x="2259584" y="89280"/>
                </a:lnTo>
                <a:lnTo>
                  <a:pt x="2489200" y="118363"/>
                </a:lnTo>
                <a:lnTo>
                  <a:pt x="2731516" y="154050"/>
                </a:lnTo>
                <a:lnTo>
                  <a:pt x="2984500" y="194183"/>
                </a:lnTo>
                <a:lnTo>
                  <a:pt x="3250184" y="241173"/>
                </a:lnTo>
                <a:lnTo>
                  <a:pt x="3528695" y="296925"/>
                </a:lnTo>
                <a:lnTo>
                  <a:pt x="3819905" y="357250"/>
                </a:lnTo>
                <a:lnTo>
                  <a:pt x="4123944" y="424179"/>
                </a:lnTo>
                <a:lnTo>
                  <a:pt x="4440682" y="500125"/>
                </a:lnTo>
                <a:lnTo>
                  <a:pt x="4770120" y="582676"/>
                </a:lnTo>
                <a:lnTo>
                  <a:pt x="5112384" y="674242"/>
                </a:lnTo>
                <a:lnTo>
                  <a:pt x="5467350" y="77470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5608701" y="730250"/>
            <a:ext cx="3308350" cy="650875"/>
          </a:xfrm>
          <a:custGeom>
            <a:avLst/>
            <a:gdLst/>
            <a:ahLst/>
            <a:cxnLst/>
            <a:rect l="l" t="t" r="r" b="b"/>
            <a:pathLst>
              <a:path w="3308350" h="650875">
                <a:moveTo>
                  <a:pt x="0" y="650875"/>
                </a:moveTo>
                <a:lnTo>
                  <a:pt x="95631" y="624077"/>
                </a:lnTo>
                <a:lnTo>
                  <a:pt x="357124" y="554989"/>
                </a:lnTo>
                <a:lnTo>
                  <a:pt x="537845" y="508253"/>
                </a:lnTo>
                <a:lnTo>
                  <a:pt x="746251" y="456946"/>
                </a:lnTo>
                <a:lnTo>
                  <a:pt x="978026" y="401192"/>
                </a:lnTo>
                <a:lnTo>
                  <a:pt x="1226693" y="340995"/>
                </a:lnTo>
                <a:lnTo>
                  <a:pt x="1490345" y="283083"/>
                </a:lnTo>
                <a:lnTo>
                  <a:pt x="1760474" y="225171"/>
                </a:lnTo>
                <a:lnTo>
                  <a:pt x="2036826" y="171576"/>
                </a:lnTo>
                <a:lnTo>
                  <a:pt x="2311146" y="120396"/>
                </a:lnTo>
                <a:lnTo>
                  <a:pt x="2447163" y="98044"/>
                </a:lnTo>
                <a:lnTo>
                  <a:pt x="2578989" y="75819"/>
                </a:lnTo>
                <a:lnTo>
                  <a:pt x="2710815" y="57912"/>
                </a:lnTo>
                <a:lnTo>
                  <a:pt x="2838450" y="40132"/>
                </a:lnTo>
                <a:lnTo>
                  <a:pt x="2963799" y="26797"/>
                </a:lnTo>
                <a:lnTo>
                  <a:pt x="3082925" y="15621"/>
                </a:lnTo>
                <a:lnTo>
                  <a:pt x="3197732" y="6730"/>
                </a:lnTo>
                <a:lnTo>
                  <a:pt x="3308350" y="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211137" y="714375"/>
            <a:ext cx="8723630" cy="1330325"/>
          </a:xfrm>
          <a:custGeom>
            <a:avLst/>
            <a:gdLst/>
            <a:ahLst/>
            <a:cxnLst/>
            <a:rect l="l" t="t" r="r" b="b"/>
            <a:pathLst>
              <a:path w="8723630" h="1330325">
                <a:moveTo>
                  <a:pt x="1556067" y="0"/>
                </a:moveTo>
                <a:lnTo>
                  <a:pt x="1402778" y="0"/>
                </a:lnTo>
                <a:lnTo>
                  <a:pt x="1257998" y="4445"/>
                </a:lnTo>
                <a:lnTo>
                  <a:pt x="1121854" y="11175"/>
                </a:lnTo>
                <a:lnTo>
                  <a:pt x="874890" y="33527"/>
                </a:lnTo>
                <a:lnTo>
                  <a:pt x="762063" y="49149"/>
                </a:lnTo>
                <a:lnTo>
                  <a:pt x="659891" y="64770"/>
                </a:lnTo>
                <a:lnTo>
                  <a:pt x="564095" y="82550"/>
                </a:lnTo>
                <a:lnTo>
                  <a:pt x="478955" y="102615"/>
                </a:lnTo>
                <a:lnTo>
                  <a:pt x="398068" y="120523"/>
                </a:lnTo>
                <a:lnTo>
                  <a:pt x="327812" y="140588"/>
                </a:lnTo>
                <a:lnTo>
                  <a:pt x="206476" y="178562"/>
                </a:lnTo>
                <a:lnTo>
                  <a:pt x="157518" y="196469"/>
                </a:lnTo>
                <a:lnTo>
                  <a:pt x="51092" y="241046"/>
                </a:lnTo>
                <a:lnTo>
                  <a:pt x="0" y="267842"/>
                </a:lnTo>
                <a:lnTo>
                  <a:pt x="0" y="1330325"/>
                </a:lnTo>
                <a:lnTo>
                  <a:pt x="8718994" y="1330325"/>
                </a:lnTo>
                <a:lnTo>
                  <a:pt x="8723312" y="1323594"/>
                </a:lnTo>
                <a:lnTo>
                  <a:pt x="8723312" y="850391"/>
                </a:lnTo>
                <a:lnTo>
                  <a:pt x="7182167" y="850391"/>
                </a:lnTo>
                <a:lnTo>
                  <a:pt x="7043737" y="848233"/>
                </a:lnTo>
                <a:lnTo>
                  <a:pt x="6899084" y="843788"/>
                </a:lnTo>
                <a:lnTo>
                  <a:pt x="6749986" y="837057"/>
                </a:lnTo>
                <a:lnTo>
                  <a:pt x="6594665" y="825880"/>
                </a:lnTo>
                <a:lnTo>
                  <a:pt x="6260401" y="792352"/>
                </a:lnTo>
                <a:lnTo>
                  <a:pt x="5900737" y="745489"/>
                </a:lnTo>
                <a:lnTo>
                  <a:pt x="5709094" y="716534"/>
                </a:lnTo>
                <a:lnTo>
                  <a:pt x="5509069" y="683005"/>
                </a:lnTo>
                <a:lnTo>
                  <a:pt x="5302567" y="645033"/>
                </a:lnTo>
                <a:lnTo>
                  <a:pt x="4861877" y="558038"/>
                </a:lnTo>
                <a:lnTo>
                  <a:pt x="4387151" y="453136"/>
                </a:lnTo>
                <a:lnTo>
                  <a:pt x="4136072" y="395097"/>
                </a:lnTo>
                <a:lnTo>
                  <a:pt x="3614483" y="267842"/>
                </a:lnTo>
                <a:lnTo>
                  <a:pt x="3122739" y="165226"/>
                </a:lnTo>
                <a:lnTo>
                  <a:pt x="2892869" y="124967"/>
                </a:lnTo>
                <a:lnTo>
                  <a:pt x="2673667" y="91566"/>
                </a:lnTo>
                <a:lnTo>
                  <a:pt x="2462847" y="62484"/>
                </a:lnTo>
                <a:lnTo>
                  <a:pt x="2262822" y="40132"/>
                </a:lnTo>
                <a:lnTo>
                  <a:pt x="2073338" y="22351"/>
                </a:lnTo>
                <a:lnTo>
                  <a:pt x="1720024" y="2286"/>
                </a:lnTo>
                <a:lnTo>
                  <a:pt x="1556067" y="0"/>
                </a:lnTo>
                <a:close/>
              </a:path>
              <a:path w="8723630" h="1330325">
                <a:moveTo>
                  <a:pt x="8723312" y="569213"/>
                </a:moveTo>
                <a:lnTo>
                  <a:pt x="8638222" y="604901"/>
                </a:lnTo>
                <a:lnTo>
                  <a:pt x="8557323" y="636142"/>
                </a:lnTo>
                <a:lnTo>
                  <a:pt x="8472106" y="665099"/>
                </a:lnTo>
                <a:lnTo>
                  <a:pt x="8295449" y="718692"/>
                </a:lnTo>
                <a:lnTo>
                  <a:pt x="8201850" y="743330"/>
                </a:lnTo>
                <a:lnTo>
                  <a:pt x="8005889" y="783463"/>
                </a:lnTo>
                <a:lnTo>
                  <a:pt x="7901622" y="801370"/>
                </a:lnTo>
                <a:lnTo>
                  <a:pt x="7680261" y="828166"/>
                </a:lnTo>
                <a:lnTo>
                  <a:pt x="7441882" y="845947"/>
                </a:lnTo>
                <a:lnTo>
                  <a:pt x="7314120" y="850391"/>
                </a:lnTo>
                <a:lnTo>
                  <a:pt x="8723312" y="850391"/>
                </a:lnTo>
                <a:lnTo>
                  <a:pt x="8723312" y="56921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9/25/2024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254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4391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16113"/>
            <a:ext cx="4038600" cy="4179887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16113"/>
            <a:ext cx="4038600" cy="4179887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182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736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576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850638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00115" y="142852"/>
            <a:ext cx="8929750" cy="595314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9285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79389" y="1268413"/>
            <a:ext cx="8785225" cy="483076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0382786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16113"/>
            <a:ext cx="4038600" cy="417988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916113"/>
            <a:ext cx="4038600" cy="4179887"/>
          </a:xfrm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086520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4C7ED59-B325-4BAC-8970-DFBCCCF9DB3B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723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228600" y="228600"/>
            <a:ext cx="8696325" cy="246849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6046851" y="1824101"/>
            <a:ext cx="2876550" cy="714375"/>
          </a:xfrm>
          <a:custGeom>
            <a:avLst/>
            <a:gdLst/>
            <a:ahLst/>
            <a:cxnLst/>
            <a:rect l="l" t="t" r="r" b="b"/>
            <a:pathLst>
              <a:path w="2876550" h="714375">
                <a:moveTo>
                  <a:pt x="2876550" y="0"/>
                </a:moveTo>
                <a:lnTo>
                  <a:pt x="2870073" y="0"/>
                </a:lnTo>
                <a:lnTo>
                  <a:pt x="2748915" y="20065"/>
                </a:lnTo>
                <a:lnTo>
                  <a:pt x="2625598" y="42290"/>
                </a:lnTo>
                <a:lnTo>
                  <a:pt x="2370454" y="91439"/>
                </a:lnTo>
                <a:lnTo>
                  <a:pt x="2102612" y="149478"/>
                </a:lnTo>
                <a:lnTo>
                  <a:pt x="1821942" y="216535"/>
                </a:lnTo>
                <a:lnTo>
                  <a:pt x="1564767" y="281177"/>
                </a:lnTo>
                <a:lnTo>
                  <a:pt x="841882" y="444246"/>
                </a:lnTo>
                <a:lnTo>
                  <a:pt x="620776" y="488823"/>
                </a:lnTo>
                <a:lnTo>
                  <a:pt x="199771" y="566927"/>
                </a:lnTo>
                <a:lnTo>
                  <a:pt x="0" y="600456"/>
                </a:lnTo>
                <a:lnTo>
                  <a:pt x="270001" y="638428"/>
                </a:lnTo>
                <a:lnTo>
                  <a:pt x="397510" y="654050"/>
                </a:lnTo>
                <a:lnTo>
                  <a:pt x="644144" y="680847"/>
                </a:lnTo>
                <a:lnTo>
                  <a:pt x="873759" y="698626"/>
                </a:lnTo>
                <a:lnTo>
                  <a:pt x="984250" y="705358"/>
                </a:lnTo>
                <a:lnTo>
                  <a:pt x="1092707" y="709802"/>
                </a:lnTo>
                <a:lnTo>
                  <a:pt x="1296797" y="714375"/>
                </a:lnTo>
                <a:lnTo>
                  <a:pt x="1394587" y="714375"/>
                </a:lnTo>
                <a:lnTo>
                  <a:pt x="1583817" y="709802"/>
                </a:lnTo>
                <a:lnTo>
                  <a:pt x="1673098" y="705358"/>
                </a:lnTo>
                <a:lnTo>
                  <a:pt x="1843277" y="692023"/>
                </a:lnTo>
                <a:lnTo>
                  <a:pt x="1926081" y="683006"/>
                </a:lnTo>
                <a:lnTo>
                  <a:pt x="2083434" y="660781"/>
                </a:lnTo>
                <a:lnTo>
                  <a:pt x="2232279" y="633984"/>
                </a:lnTo>
                <a:lnTo>
                  <a:pt x="2372614" y="602741"/>
                </a:lnTo>
                <a:lnTo>
                  <a:pt x="2506599" y="566927"/>
                </a:lnTo>
                <a:lnTo>
                  <a:pt x="2634106" y="526796"/>
                </a:lnTo>
                <a:lnTo>
                  <a:pt x="2755265" y="482091"/>
                </a:lnTo>
                <a:lnTo>
                  <a:pt x="2872231" y="435228"/>
                </a:lnTo>
                <a:lnTo>
                  <a:pt x="2876550" y="433070"/>
                </a:lnTo>
                <a:lnTo>
                  <a:pt x="2876550" y="0"/>
                </a:lnTo>
                <a:close/>
              </a:path>
            </a:pathLst>
          </a:custGeom>
          <a:solidFill>
            <a:srgbClr val="76B6F1">
              <a:alpha val="2901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2619375" y="1697101"/>
            <a:ext cx="5543550" cy="849630"/>
          </a:xfrm>
          <a:custGeom>
            <a:avLst/>
            <a:gdLst/>
            <a:ahLst/>
            <a:cxnLst/>
            <a:rect l="l" t="t" r="r" b="b"/>
            <a:pathLst>
              <a:path w="5543550" h="849630">
                <a:moveTo>
                  <a:pt x="852424" y="0"/>
                </a:moveTo>
                <a:lnTo>
                  <a:pt x="684402" y="0"/>
                </a:lnTo>
                <a:lnTo>
                  <a:pt x="527176" y="4445"/>
                </a:lnTo>
                <a:lnTo>
                  <a:pt x="380492" y="11049"/>
                </a:lnTo>
                <a:lnTo>
                  <a:pt x="244475" y="22225"/>
                </a:lnTo>
                <a:lnTo>
                  <a:pt x="116967" y="35560"/>
                </a:lnTo>
                <a:lnTo>
                  <a:pt x="0" y="53466"/>
                </a:lnTo>
                <a:lnTo>
                  <a:pt x="333756" y="95758"/>
                </a:lnTo>
                <a:lnTo>
                  <a:pt x="692912" y="155956"/>
                </a:lnTo>
                <a:lnTo>
                  <a:pt x="1077722" y="234061"/>
                </a:lnTo>
                <a:lnTo>
                  <a:pt x="1281684" y="278638"/>
                </a:lnTo>
                <a:lnTo>
                  <a:pt x="1866264" y="421259"/>
                </a:lnTo>
                <a:lnTo>
                  <a:pt x="2559177" y="575056"/>
                </a:lnTo>
                <a:lnTo>
                  <a:pt x="2722879" y="606298"/>
                </a:lnTo>
                <a:lnTo>
                  <a:pt x="2878074" y="637539"/>
                </a:lnTo>
                <a:lnTo>
                  <a:pt x="3031109" y="666496"/>
                </a:lnTo>
                <a:lnTo>
                  <a:pt x="3324479" y="715518"/>
                </a:lnTo>
                <a:lnTo>
                  <a:pt x="3464687" y="737743"/>
                </a:lnTo>
                <a:lnTo>
                  <a:pt x="3732529" y="773429"/>
                </a:lnTo>
                <a:lnTo>
                  <a:pt x="3985514" y="804672"/>
                </a:lnTo>
                <a:lnTo>
                  <a:pt x="4106672" y="815848"/>
                </a:lnTo>
                <a:lnTo>
                  <a:pt x="4336160" y="833627"/>
                </a:lnTo>
                <a:lnTo>
                  <a:pt x="4446778" y="840359"/>
                </a:lnTo>
                <a:lnTo>
                  <a:pt x="4659249" y="849249"/>
                </a:lnTo>
                <a:lnTo>
                  <a:pt x="4856988" y="849249"/>
                </a:lnTo>
                <a:lnTo>
                  <a:pt x="5044058" y="844803"/>
                </a:lnTo>
                <a:lnTo>
                  <a:pt x="5133340" y="840359"/>
                </a:lnTo>
                <a:lnTo>
                  <a:pt x="5220461" y="833627"/>
                </a:lnTo>
                <a:lnTo>
                  <a:pt x="5466969" y="806958"/>
                </a:lnTo>
                <a:lnTo>
                  <a:pt x="5543550" y="795782"/>
                </a:lnTo>
                <a:lnTo>
                  <a:pt x="5297043" y="764539"/>
                </a:lnTo>
                <a:lnTo>
                  <a:pt x="5035550" y="726694"/>
                </a:lnTo>
                <a:lnTo>
                  <a:pt x="4467986" y="628523"/>
                </a:lnTo>
                <a:lnTo>
                  <a:pt x="4159757" y="566165"/>
                </a:lnTo>
                <a:lnTo>
                  <a:pt x="3834511" y="497077"/>
                </a:lnTo>
                <a:lnTo>
                  <a:pt x="2850388" y="263016"/>
                </a:lnTo>
                <a:lnTo>
                  <a:pt x="2582545" y="204977"/>
                </a:lnTo>
                <a:lnTo>
                  <a:pt x="2327529" y="155956"/>
                </a:lnTo>
                <a:lnTo>
                  <a:pt x="2204212" y="133731"/>
                </a:lnTo>
                <a:lnTo>
                  <a:pt x="2083053" y="113664"/>
                </a:lnTo>
                <a:lnTo>
                  <a:pt x="1966214" y="95758"/>
                </a:lnTo>
                <a:lnTo>
                  <a:pt x="1628266" y="51181"/>
                </a:lnTo>
                <a:lnTo>
                  <a:pt x="1417827" y="31114"/>
                </a:lnTo>
                <a:lnTo>
                  <a:pt x="1220089" y="15494"/>
                </a:lnTo>
                <a:lnTo>
                  <a:pt x="1030859" y="4445"/>
                </a:lnTo>
                <a:lnTo>
                  <a:pt x="852424" y="0"/>
                </a:lnTo>
                <a:close/>
              </a:path>
            </a:pathLst>
          </a:custGeom>
          <a:solidFill>
            <a:srgbClr val="76B6F1">
              <a:alpha val="3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2828925" y="1708150"/>
            <a:ext cx="5467350" cy="774700"/>
          </a:xfrm>
          <a:custGeom>
            <a:avLst/>
            <a:gdLst/>
            <a:ahLst/>
            <a:cxnLst/>
            <a:rect l="l" t="t" r="r" b="b"/>
            <a:pathLst>
              <a:path w="5467350" h="774700">
                <a:moveTo>
                  <a:pt x="0" y="78104"/>
                </a:moveTo>
                <a:lnTo>
                  <a:pt x="19176" y="73660"/>
                </a:lnTo>
                <a:lnTo>
                  <a:pt x="76581" y="62484"/>
                </a:lnTo>
                <a:lnTo>
                  <a:pt x="174370" y="46862"/>
                </a:lnTo>
                <a:lnTo>
                  <a:pt x="238125" y="37973"/>
                </a:lnTo>
                <a:lnTo>
                  <a:pt x="312419" y="29083"/>
                </a:lnTo>
                <a:lnTo>
                  <a:pt x="395350" y="22351"/>
                </a:lnTo>
                <a:lnTo>
                  <a:pt x="490982" y="15621"/>
                </a:lnTo>
                <a:lnTo>
                  <a:pt x="595249" y="8889"/>
                </a:lnTo>
                <a:lnTo>
                  <a:pt x="712088" y="4445"/>
                </a:lnTo>
                <a:lnTo>
                  <a:pt x="839597" y="2286"/>
                </a:lnTo>
                <a:lnTo>
                  <a:pt x="977773" y="0"/>
                </a:lnTo>
                <a:lnTo>
                  <a:pt x="1126616" y="2286"/>
                </a:lnTo>
                <a:lnTo>
                  <a:pt x="1286002" y="6730"/>
                </a:lnTo>
                <a:lnTo>
                  <a:pt x="1458214" y="15621"/>
                </a:lnTo>
                <a:lnTo>
                  <a:pt x="1641094" y="26797"/>
                </a:lnTo>
                <a:lnTo>
                  <a:pt x="1834514" y="44703"/>
                </a:lnTo>
                <a:lnTo>
                  <a:pt x="2040636" y="64770"/>
                </a:lnTo>
                <a:lnTo>
                  <a:pt x="2259584" y="89280"/>
                </a:lnTo>
                <a:lnTo>
                  <a:pt x="2489200" y="118363"/>
                </a:lnTo>
                <a:lnTo>
                  <a:pt x="2731516" y="154050"/>
                </a:lnTo>
                <a:lnTo>
                  <a:pt x="2984500" y="194183"/>
                </a:lnTo>
                <a:lnTo>
                  <a:pt x="3250184" y="241173"/>
                </a:lnTo>
                <a:lnTo>
                  <a:pt x="3528695" y="296925"/>
                </a:lnTo>
                <a:lnTo>
                  <a:pt x="3819905" y="357250"/>
                </a:lnTo>
                <a:lnTo>
                  <a:pt x="4123944" y="424179"/>
                </a:lnTo>
                <a:lnTo>
                  <a:pt x="4440682" y="500125"/>
                </a:lnTo>
                <a:lnTo>
                  <a:pt x="4770120" y="582676"/>
                </a:lnTo>
                <a:lnTo>
                  <a:pt x="5112384" y="674242"/>
                </a:lnTo>
                <a:lnTo>
                  <a:pt x="5467350" y="77470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5608701" y="1695450"/>
            <a:ext cx="3308350" cy="650875"/>
          </a:xfrm>
          <a:custGeom>
            <a:avLst/>
            <a:gdLst/>
            <a:ahLst/>
            <a:cxnLst/>
            <a:rect l="l" t="t" r="r" b="b"/>
            <a:pathLst>
              <a:path w="3308350" h="650875">
                <a:moveTo>
                  <a:pt x="0" y="650875"/>
                </a:moveTo>
                <a:lnTo>
                  <a:pt x="95631" y="624077"/>
                </a:lnTo>
                <a:lnTo>
                  <a:pt x="357124" y="554989"/>
                </a:lnTo>
                <a:lnTo>
                  <a:pt x="537845" y="508253"/>
                </a:lnTo>
                <a:lnTo>
                  <a:pt x="746251" y="456946"/>
                </a:lnTo>
                <a:lnTo>
                  <a:pt x="978026" y="401192"/>
                </a:lnTo>
                <a:lnTo>
                  <a:pt x="1226693" y="340995"/>
                </a:lnTo>
                <a:lnTo>
                  <a:pt x="1490345" y="283083"/>
                </a:lnTo>
                <a:lnTo>
                  <a:pt x="1760474" y="225171"/>
                </a:lnTo>
                <a:lnTo>
                  <a:pt x="2036826" y="171576"/>
                </a:lnTo>
                <a:lnTo>
                  <a:pt x="2311146" y="120396"/>
                </a:lnTo>
                <a:lnTo>
                  <a:pt x="2447163" y="98044"/>
                </a:lnTo>
                <a:lnTo>
                  <a:pt x="2578989" y="75819"/>
                </a:lnTo>
                <a:lnTo>
                  <a:pt x="2710815" y="57912"/>
                </a:lnTo>
                <a:lnTo>
                  <a:pt x="2838450" y="40132"/>
                </a:lnTo>
                <a:lnTo>
                  <a:pt x="2963799" y="26797"/>
                </a:lnTo>
                <a:lnTo>
                  <a:pt x="3082925" y="15621"/>
                </a:lnTo>
                <a:lnTo>
                  <a:pt x="3197732" y="6730"/>
                </a:lnTo>
                <a:lnTo>
                  <a:pt x="3308350" y="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211137" y="1679575"/>
            <a:ext cx="8723630" cy="1330325"/>
          </a:xfrm>
          <a:custGeom>
            <a:avLst/>
            <a:gdLst/>
            <a:ahLst/>
            <a:cxnLst/>
            <a:rect l="l" t="t" r="r" b="b"/>
            <a:pathLst>
              <a:path w="8723630" h="1330325">
                <a:moveTo>
                  <a:pt x="1556067" y="0"/>
                </a:moveTo>
                <a:lnTo>
                  <a:pt x="1402778" y="0"/>
                </a:lnTo>
                <a:lnTo>
                  <a:pt x="1257998" y="4445"/>
                </a:lnTo>
                <a:lnTo>
                  <a:pt x="1121854" y="11175"/>
                </a:lnTo>
                <a:lnTo>
                  <a:pt x="874890" y="33527"/>
                </a:lnTo>
                <a:lnTo>
                  <a:pt x="762063" y="49149"/>
                </a:lnTo>
                <a:lnTo>
                  <a:pt x="659891" y="64770"/>
                </a:lnTo>
                <a:lnTo>
                  <a:pt x="564095" y="82550"/>
                </a:lnTo>
                <a:lnTo>
                  <a:pt x="478955" y="102615"/>
                </a:lnTo>
                <a:lnTo>
                  <a:pt x="398068" y="120523"/>
                </a:lnTo>
                <a:lnTo>
                  <a:pt x="327812" y="140588"/>
                </a:lnTo>
                <a:lnTo>
                  <a:pt x="206476" y="178562"/>
                </a:lnTo>
                <a:lnTo>
                  <a:pt x="157518" y="196469"/>
                </a:lnTo>
                <a:lnTo>
                  <a:pt x="51092" y="241046"/>
                </a:lnTo>
                <a:lnTo>
                  <a:pt x="0" y="267842"/>
                </a:lnTo>
                <a:lnTo>
                  <a:pt x="0" y="1330325"/>
                </a:lnTo>
                <a:lnTo>
                  <a:pt x="8718994" y="1330325"/>
                </a:lnTo>
                <a:lnTo>
                  <a:pt x="8723312" y="1323594"/>
                </a:lnTo>
                <a:lnTo>
                  <a:pt x="8723312" y="850391"/>
                </a:lnTo>
                <a:lnTo>
                  <a:pt x="7182167" y="850391"/>
                </a:lnTo>
                <a:lnTo>
                  <a:pt x="7043737" y="848233"/>
                </a:lnTo>
                <a:lnTo>
                  <a:pt x="6899084" y="843788"/>
                </a:lnTo>
                <a:lnTo>
                  <a:pt x="6749986" y="837057"/>
                </a:lnTo>
                <a:lnTo>
                  <a:pt x="6594665" y="825880"/>
                </a:lnTo>
                <a:lnTo>
                  <a:pt x="6260401" y="792352"/>
                </a:lnTo>
                <a:lnTo>
                  <a:pt x="5900737" y="745489"/>
                </a:lnTo>
                <a:lnTo>
                  <a:pt x="5709094" y="716534"/>
                </a:lnTo>
                <a:lnTo>
                  <a:pt x="5509069" y="683005"/>
                </a:lnTo>
                <a:lnTo>
                  <a:pt x="5302567" y="645033"/>
                </a:lnTo>
                <a:lnTo>
                  <a:pt x="4861877" y="558038"/>
                </a:lnTo>
                <a:lnTo>
                  <a:pt x="4387151" y="453136"/>
                </a:lnTo>
                <a:lnTo>
                  <a:pt x="4136072" y="395097"/>
                </a:lnTo>
                <a:lnTo>
                  <a:pt x="3614483" y="267842"/>
                </a:lnTo>
                <a:lnTo>
                  <a:pt x="3122739" y="165226"/>
                </a:lnTo>
                <a:lnTo>
                  <a:pt x="2892869" y="124967"/>
                </a:lnTo>
                <a:lnTo>
                  <a:pt x="2673667" y="91566"/>
                </a:lnTo>
                <a:lnTo>
                  <a:pt x="2462847" y="62484"/>
                </a:lnTo>
                <a:lnTo>
                  <a:pt x="2262822" y="40132"/>
                </a:lnTo>
                <a:lnTo>
                  <a:pt x="2073338" y="22351"/>
                </a:lnTo>
                <a:lnTo>
                  <a:pt x="1720024" y="2286"/>
                </a:lnTo>
                <a:lnTo>
                  <a:pt x="1556067" y="0"/>
                </a:lnTo>
                <a:close/>
              </a:path>
              <a:path w="8723630" h="1330325">
                <a:moveTo>
                  <a:pt x="8723312" y="569213"/>
                </a:moveTo>
                <a:lnTo>
                  <a:pt x="8638222" y="604901"/>
                </a:lnTo>
                <a:lnTo>
                  <a:pt x="8557323" y="636142"/>
                </a:lnTo>
                <a:lnTo>
                  <a:pt x="8472106" y="665099"/>
                </a:lnTo>
                <a:lnTo>
                  <a:pt x="8295449" y="718692"/>
                </a:lnTo>
                <a:lnTo>
                  <a:pt x="8201850" y="743330"/>
                </a:lnTo>
                <a:lnTo>
                  <a:pt x="8005889" y="783463"/>
                </a:lnTo>
                <a:lnTo>
                  <a:pt x="7901622" y="801370"/>
                </a:lnTo>
                <a:lnTo>
                  <a:pt x="7680261" y="828166"/>
                </a:lnTo>
                <a:lnTo>
                  <a:pt x="7441882" y="845947"/>
                </a:lnTo>
                <a:lnTo>
                  <a:pt x="7314120" y="850391"/>
                </a:lnTo>
                <a:lnTo>
                  <a:pt x="8723312" y="850391"/>
                </a:lnTo>
                <a:lnTo>
                  <a:pt x="8723312" y="56921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46960" y="580136"/>
            <a:ext cx="4450079" cy="696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59791" y="2219705"/>
            <a:ext cx="4008120" cy="26593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18" name="Freeform 2"/>
          <p:cNvSpPr>
            <a:spLocks/>
          </p:cNvSpPr>
          <p:nvPr/>
        </p:nvSpPr>
        <p:spPr bwMode="hidden">
          <a:xfrm>
            <a:off x="0" y="6215082"/>
            <a:ext cx="9144000" cy="357190"/>
          </a:xfrm>
          <a:custGeom>
            <a:avLst/>
            <a:gdLst/>
            <a:ahLst/>
            <a:cxnLst>
              <a:cxn ang="0">
                <a:pos x="5748" y="246"/>
              </a:cxn>
              <a:cxn ang="0">
                <a:pos x="0" y="246"/>
              </a:cxn>
              <a:cxn ang="0">
                <a:pos x="0" y="0"/>
              </a:cxn>
              <a:cxn ang="0">
                <a:pos x="5748" y="0"/>
              </a:cxn>
              <a:cxn ang="0">
                <a:pos x="5748" y="246"/>
              </a:cxn>
              <a:cxn ang="0">
                <a:pos x="5748" y="246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flip="none" rotWithShape="1">
            <a:gsLst>
              <a:gs pos="0">
                <a:srgbClr val="8D498F">
                  <a:alpha val="33000"/>
                </a:srgbClr>
              </a:gs>
              <a:gs pos="100000">
                <a:srgbClr val="EAEAEA"/>
              </a:gs>
            </a:gsLst>
            <a:lin ang="0" scaled="1"/>
            <a:tileRect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67AFBD"/>
              </a:buClr>
              <a:buSzPct val="70000"/>
              <a:buFont typeface="Wingdings" pitchFamily="2" charset="2"/>
              <a:buNone/>
              <a:defRPr/>
            </a:pPr>
            <a:r>
              <a:rPr lang="en-GB" sz="1800" dirty="0">
                <a:solidFill>
                  <a:srgbClr val="4C26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      </a:t>
            </a:r>
            <a:r>
              <a:rPr lang="en-GB" sz="1800" b="1" dirty="0">
                <a:solidFill>
                  <a:srgbClr val="4C26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www.andrelleducation.com</a:t>
            </a:r>
          </a:p>
        </p:txBody>
      </p:sp>
      <p:sp>
        <p:nvSpPr>
          <p:cNvPr id="265235" name="Rectangle 1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Master title style</a:t>
            </a:r>
          </a:p>
        </p:txBody>
      </p:sp>
      <p:sp>
        <p:nvSpPr>
          <p:cNvPr id="265236" name="Rectangle 2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16113"/>
            <a:ext cx="8229600" cy="417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pic>
        <p:nvPicPr>
          <p:cNvPr id="89090" name="Picture 2" descr="\\SERVER02\Shared\Andrell\General Office\Editing &amp; Design\LOGOS\Jpgs\logo2.jpg"/>
          <p:cNvPicPr>
            <a:picLocks noChangeAspect="1" noChangeArrowheads="1"/>
          </p:cNvPicPr>
          <p:nvPr/>
        </p:nvPicPr>
        <p:blipFill>
          <a:blip r:embed="rId12" cstate="print">
            <a:lum bright="-12000"/>
          </a:blip>
          <a:srcRect/>
          <a:stretch>
            <a:fillRect/>
          </a:stretch>
        </p:blipFill>
        <p:spPr bwMode="auto">
          <a:xfrm>
            <a:off x="7443096" y="6215082"/>
            <a:ext cx="1700905" cy="357190"/>
          </a:xfrm>
          <a:prstGeom prst="rect">
            <a:avLst/>
          </a:prstGeom>
          <a:noFill/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0793137-3488-2E4D-BCF8-0B135889BCF2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56726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Arial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ocon" pitchFamily="2" charset="0"/>
          <a:cs typeface="Arial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ocon" pitchFamily="2" charset="0"/>
          <a:cs typeface="Arial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ocon" pitchFamily="2" charset="0"/>
          <a:cs typeface="Arial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ocon" pitchFamily="2" charset="0"/>
          <a:cs typeface="Arial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18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1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+mn-cs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1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1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1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1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ndrelleducation.co.uk/courses/numeracy/big-math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-152400" y="2417393"/>
            <a:ext cx="8813800" cy="1687641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318770" marR="166370" indent="1248410" algn="ctr">
              <a:lnSpc>
                <a:spcPct val="100000"/>
              </a:lnSpc>
              <a:spcBef>
                <a:spcPts val="100"/>
              </a:spcBef>
            </a:pPr>
            <a:r>
              <a:rPr sz="5400" spc="-185" dirty="0">
                <a:latin typeface="Arial"/>
                <a:cs typeface="Arial"/>
              </a:rPr>
              <a:t>Big </a:t>
            </a:r>
            <a:r>
              <a:rPr sz="5400" spc="-65" err="1">
                <a:latin typeface="Arial"/>
                <a:cs typeface="Arial"/>
              </a:rPr>
              <a:t>Maths</a:t>
            </a:r>
            <a:r>
              <a:rPr lang="en-GB" sz="5400" spc="-65" dirty="0">
                <a:latin typeface="Arial"/>
                <a:cs typeface="Arial"/>
              </a:rPr>
              <a:t> </a:t>
            </a:r>
          </a:p>
          <a:p>
            <a:pPr marL="318770" marR="166370" indent="1248410" algn="ctr">
              <a:spcBef>
                <a:spcPts val="100"/>
              </a:spcBef>
            </a:pPr>
            <a:r>
              <a:rPr sz="5400" spc="-125" dirty="0">
                <a:latin typeface="Arial"/>
                <a:cs typeface="Arial"/>
              </a:rPr>
              <a:t>Parent</a:t>
            </a:r>
            <a:r>
              <a:rPr sz="5400" spc="-375" dirty="0">
                <a:latin typeface="Arial"/>
                <a:cs typeface="Arial"/>
              </a:rPr>
              <a:t> </a:t>
            </a:r>
            <a:r>
              <a:rPr lang="en-US" sz="5400" spc="-375" dirty="0">
                <a:latin typeface="Arial"/>
                <a:cs typeface="Arial"/>
              </a:rPr>
              <a:t>Information </a:t>
            </a:r>
            <a:endParaRPr lang="en-GB" sz="5400" spc="20" dirty="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556500" y="4664075"/>
            <a:ext cx="1447800" cy="20447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63525" y="4745037"/>
            <a:ext cx="1333500" cy="18827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63525" y="952500"/>
            <a:ext cx="1986026" cy="14065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556500" y="952500"/>
            <a:ext cx="1104900" cy="15621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50467" y="2468117"/>
            <a:ext cx="7198995" cy="23672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5115" marR="85725" indent="-272415">
              <a:lnSpc>
                <a:spcPct val="100000"/>
              </a:lnSpc>
              <a:spcBef>
                <a:spcPts val="100"/>
              </a:spcBef>
              <a:buClr>
                <a:srgbClr val="00FFFF"/>
              </a:buClr>
              <a:buFont typeface="Wingdings"/>
              <a:buChar char=""/>
              <a:tabLst>
                <a:tab pos="285750" algn="l"/>
              </a:tabLst>
            </a:pPr>
            <a:r>
              <a:rPr sz="2400" spc="-125" dirty="0">
                <a:solidFill>
                  <a:srgbClr val="253A85"/>
                </a:solidFill>
                <a:latin typeface="Arial"/>
                <a:cs typeface="Arial"/>
              </a:rPr>
              <a:t>A</a:t>
            </a:r>
            <a:r>
              <a:rPr sz="2400" spc="-15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50" dirty="0">
                <a:solidFill>
                  <a:srgbClr val="253A85"/>
                </a:solidFill>
                <a:latin typeface="Arial"/>
                <a:cs typeface="Arial"/>
              </a:rPr>
              <a:t>systematic</a:t>
            </a:r>
            <a:r>
              <a:rPr sz="2400" spc="-17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75" dirty="0">
                <a:solidFill>
                  <a:srgbClr val="253A85"/>
                </a:solidFill>
                <a:latin typeface="Arial"/>
                <a:cs typeface="Arial"/>
              </a:rPr>
              <a:t>and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253A85"/>
                </a:solidFill>
                <a:latin typeface="Arial"/>
                <a:cs typeface="Arial"/>
              </a:rPr>
              <a:t>structured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30" dirty="0">
                <a:solidFill>
                  <a:srgbClr val="253A85"/>
                </a:solidFill>
                <a:latin typeface="Arial"/>
                <a:cs typeface="Arial"/>
              </a:rPr>
              <a:t>programme</a:t>
            </a:r>
            <a:r>
              <a:rPr sz="2400" spc="-15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65" dirty="0">
                <a:solidFill>
                  <a:srgbClr val="253A85"/>
                </a:solidFill>
                <a:latin typeface="Arial"/>
                <a:cs typeface="Arial"/>
              </a:rPr>
              <a:t>for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60" dirty="0">
                <a:solidFill>
                  <a:srgbClr val="253A85"/>
                </a:solidFill>
                <a:latin typeface="Arial"/>
                <a:cs typeface="Arial"/>
              </a:rPr>
              <a:t>ensuring  </a:t>
            </a:r>
            <a:r>
              <a:rPr sz="2400" spc="45" dirty="0">
                <a:solidFill>
                  <a:srgbClr val="253A85"/>
                </a:solidFill>
                <a:latin typeface="Arial"/>
                <a:cs typeface="Arial"/>
              </a:rPr>
              <a:t>that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45" dirty="0">
                <a:solidFill>
                  <a:srgbClr val="253A85"/>
                </a:solidFill>
                <a:latin typeface="Arial"/>
                <a:cs typeface="Arial"/>
              </a:rPr>
              <a:t>all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35" dirty="0">
                <a:solidFill>
                  <a:srgbClr val="253A85"/>
                </a:solidFill>
                <a:latin typeface="Arial"/>
                <a:cs typeface="Arial"/>
              </a:rPr>
              <a:t>children</a:t>
            </a:r>
            <a:r>
              <a:rPr sz="2400" spc="-13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60" dirty="0">
                <a:solidFill>
                  <a:srgbClr val="253A85"/>
                </a:solidFill>
                <a:latin typeface="Arial"/>
                <a:cs typeface="Arial"/>
              </a:rPr>
              <a:t>become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253A85"/>
                </a:solidFill>
                <a:latin typeface="Arial"/>
                <a:cs typeface="Arial"/>
              </a:rPr>
              <a:t>properly</a:t>
            </a:r>
            <a:r>
              <a:rPr sz="2400" spc="-14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35" dirty="0">
                <a:solidFill>
                  <a:srgbClr val="253A85"/>
                </a:solidFill>
                <a:latin typeface="Arial"/>
                <a:cs typeface="Arial"/>
              </a:rPr>
              <a:t>numerate.</a:t>
            </a:r>
            <a:endParaRPr sz="2400">
              <a:latin typeface="Arial"/>
              <a:cs typeface="Arial"/>
            </a:endParaRPr>
          </a:p>
          <a:p>
            <a:pPr marL="285115" marR="12700" indent="-272415">
              <a:lnSpc>
                <a:spcPct val="100000"/>
              </a:lnSpc>
              <a:spcBef>
                <a:spcPts val="575"/>
              </a:spcBef>
              <a:buClr>
                <a:srgbClr val="00FFFF"/>
              </a:buClr>
              <a:buFont typeface="Wingdings"/>
              <a:buChar char=""/>
              <a:tabLst>
                <a:tab pos="285750" algn="l"/>
              </a:tabLst>
            </a:pPr>
            <a:r>
              <a:rPr sz="2400" spc="-125" dirty="0">
                <a:solidFill>
                  <a:srgbClr val="253A85"/>
                </a:solidFill>
                <a:latin typeface="Arial"/>
                <a:cs typeface="Arial"/>
              </a:rPr>
              <a:t>A</a:t>
            </a:r>
            <a:r>
              <a:rPr sz="2400" spc="-15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253A85"/>
                </a:solidFill>
                <a:latin typeface="Arial"/>
                <a:cs typeface="Arial"/>
              </a:rPr>
              <a:t>whole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60" dirty="0">
                <a:solidFill>
                  <a:srgbClr val="253A85"/>
                </a:solidFill>
                <a:latin typeface="Arial"/>
                <a:cs typeface="Arial"/>
              </a:rPr>
              <a:t>school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55" dirty="0">
                <a:solidFill>
                  <a:srgbClr val="253A85"/>
                </a:solidFill>
                <a:latin typeface="Arial"/>
                <a:cs typeface="Arial"/>
              </a:rPr>
              <a:t>approach</a:t>
            </a:r>
            <a:r>
              <a:rPr sz="2400" spc="-13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45" dirty="0">
                <a:solidFill>
                  <a:srgbClr val="253A85"/>
                </a:solidFill>
                <a:latin typeface="Arial"/>
                <a:cs typeface="Arial"/>
              </a:rPr>
              <a:t>that</a:t>
            </a:r>
            <a:r>
              <a:rPr sz="2400" spc="-15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100" dirty="0">
                <a:solidFill>
                  <a:srgbClr val="253A85"/>
                </a:solidFill>
                <a:latin typeface="Arial"/>
                <a:cs typeface="Arial"/>
              </a:rPr>
              <a:t>is</a:t>
            </a:r>
            <a:r>
              <a:rPr sz="2400" spc="-16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55" dirty="0">
                <a:solidFill>
                  <a:srgbClr val="253A85"/>
                </a:solidFill>
                <a:latin typeface="Arial"/>
                <a:cs typeface="Arial"/>
              </a:rPr>
              <a:t>progressive,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25" dirty="0">
                <a:solidFill>
                  <a:srgbClr val="253A85"/>
                </a:solidFill>
                <a:latin typeface="Arial"/>
                <a:cs typeface="Arial"/>
              </a:rPr>
              <a:t>rigorous  </a:t>
            </a:r>
            <a:r>
              <a:rPr sz="2400" spc="-75" dirty="0">
                <a:solidFill>
                  <a:srgbClr val="253A85"/>
                </a:solidFill>
                <a:latin typeface="Arial"/>
                <a:cs typeface="Arial"/>
              </a:rPr>
              <a:t>and</a:t>
            </a:r>
            <a:r>
              <a:rPr sz="2400" spc="-15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253A85"/>
                </a:solidFill>
                <a:latin typeface="Arial"/>
                <a:cs typeface="Arial"/>
              </a:rPr>
              <a:t>fun.</a:t>
            </a:r>
            <a:endParaRPr sz="2400">
              <a:latin typeface="Arial"/>
              <a:cs typeface="Arial"/>
            </a:endParaRPr>
          </a:p>
          <a:p>
            <a:pPr marL="53340" algn="ctr">
              <a:lnSpc>
                <a:spcPct val="100000"/>
              </a:lnSpc>
              <a:spcBef>
                <a:spcPts val="580"/>
              </a:spcBef>
            </a:pPr>
            <a:r>
              <a:rPr sz="2400" spc="-85" dirty="0">
                <a:solidFill>
                  <a:srgbClr val="006FC0"/>
                </a:solidFill>
                <a:latin typeface="Arial"/>
                <a:cs typeface="Arial"/>
              </a:rPr>
              <a:t>Big</a:t>
            </a:r>
            <a:r>
              <a:rPr sz="2400" spc="-14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spc="-30" dirty="0">
                <a:solidFill>
                  <a:srgbClr val="006FC0"/>
                </a:solidFill>
                <a:latin typeface="Arial"/>
                <a:cs typeface="Arial"/>
              </a:rPr>
              <a:t>Maths</a:t>
            </a:r>
            <a:r>
              <a:rPr sz="2400" spc="-15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spc="-20" dirty="0">
                <a:solidFill>
                  <a:srgbClr val="006FC0"/>
                </a:solidFill>
                <a:latin typeface="Arial"/>
                <a:cs typeface="Arial"/>
              </a:rPr>
              <a:t>highlights</a:t>
            </a:r>
            <a:r>
              <a:rPr sz="2400" spc="-15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spc="25" dirty="0">
                <a:solidFill>
                  <a:srgbClr val="006FC0"/>
                </a:solidFill>
                <a:latin typeface="Arial"/>
                <a:cs typeface="Arial"/>
              </a:rPr>
              <a:t>how</a:t>
            </a:r>
            <a:r>
              <a:rPr sz="2400" spc="-15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spc="-70" dirty="0">
                <a:solidFill>
                  <a:srgbClr val="006FC0"/>
                </a:solidFill>
                <a:latin typeface="Arial"/>
                <a:cs typeface="Arial"/>
              </a:rPr>
              <a:t>small</a:t>
            </a:r>
            <a:r>
              <a:rPr sz="2400" spc="-16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spc="-60" dirty="0">
                <a:solidFill>
                  <a:srgbClr val="006FC0"/>
                </a:solidFill>
                <a:latin typeface="Arial"/>
                <a:cs typeface="Arial"/>
              </a:rPr>
              <a:t>steps</a:t>
            </a:r>
            <a:r>
              <a:rPr sz="2400" spc="-15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spc="75" dirty="0">
                <a:solidFill>
                  <a:srgbClr val="006FC0"/>
                </a:solidFill>
                <a:latin typeface="Arial"/>
                <a:cs typeface="Arial"/>
              </a:rPr>
              <a:t>of</a:t>
            </a:r>
            <a:r>
              <a:rPr sz="2400" spc="-14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spc="-55" dirty="0">
                <a:solidFill>
                  <a:srgbClr val="006FC0"/>
                </a:solidFill>
                <a:latin typeface="Arial"/>
                <a:cs typeface="Arial"/>
              </a:rPr>
              <a:t>progress</a:t>
            </a:r>
            <a:r>
              <a:rPr sz="2400" spc="-15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spc="55" dirty="0">
                <a:solidFill>
                  <a:srgbClr val="006FC0"/>
                </a:solidFill>
                <a:latin typeface="Arial"/>
                <a:cs typeface="Arial"/>
              </a:rPr>
              <a:t>with</a:t>
            </a:r>
            <a:endParaRPr sz="2400">
              <a:latin typeface="Arial"/>
              <a:cs typeface="Arial"/>
            </a:endParaRPr>
          </a:p>
          <a:p>
            <a:pPr marL="66040">
              <a:lnSpc>
                <a:spcPct val="100000"/>
              </a:lnSpc>
            </a:pPr>
            <a:r>
              <a:rPr sz="2400" spc="-45" dirty="0">
                <a:solidFill>
                  <a:srgbClr val="006FC0"/>
                </a:solidFill>
                <a:latin typeface="Arial"/>
                <a:cs typeface="Arial"/>
              </a:rPr>
              <a:t>core</a:t>
            </a:r>
            <a:r>
              <a:rPr sz="2400" spc="-14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spc="-70" dirty="0">
                <a:solidFill>
                  <a:srgbClr val="006FC0"/>
                </a:solidFill>
                <a:latin typeface="Arial"/>
                <a:cs typeface="Arial"/>
              </a:rPr>
              <a:t>numeracy</a:t>
            </a:r>
            <a:r>
              <a:rPr sz="2400" spc="-14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spc="50" dirty="0">
                <a:solidFill>
                  <a:srgbClr val="006FC0"/>
                </a:solidFill>
                <a:latin typeface="Arial"/>
                <a:cs typeface="Arial"/>
              </a:rPr>
              <a:t>follow</a:t>
            </a:r>
            <a:r>
              <a:rPr sz="2400" spc="-16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spc="-15" dirty="0">
                <a:solidFill>
                  <a:srgbClr val="006FC0"/>
                </a:solidFill>
                <a:latin typeface="Arial"/>
                <a:cs typeface="Arial"/>
              </a:rPr>
              <a:t>on</a:t>
            </a:r>
            <a:r>
              <a:rPr sz="2400" spc="-14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spc="-40" dirty="0">
                <a:solidFill>
                  <a:srgbClr val="006FC0"/>
                </a:solidFill>
                <a:latin typeface="Arial"/>
                <a:cs typeface="Arial"/>
              </a:rPr>
              <a:t>logically</a:t>
            </a:r>
            <a:r>
              <a:rPr sz="2400" spc="-14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spc="40" dirty="0">
                <a:solidFill>
                  <a:srgbClr val="006FC0"/>
                </a:solidFill>
                <a:latin typeface="Arial"/>
                <a:cs typeface="Arial"/>
              </a:rPr>
              <a:t>from</a:t>
            </a:r>
            <a:r>
              <a:rPr sz="2400" spc="-16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spc="-45" dirty="0">
                <a:solidFill>
                  <a:srgbClr val="006FC0"/>
                </a:solidFill>
                <a:latin typeface="Arial"/>
                <a:cs typeface="Arial"/>
              </a:rPr>
              <a:t>one</a:t>
            </a:r>
            <a:r>
              <a:rPr sz="2400" spc="-14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spc="100" dirty="0">
                <a:solidFill>
                  <a:srgbClr val="006FC0"/>
                </a:solidFill>
                <a:latin typeface="Arial"/>
                <a:cs typeface="Arial"/>
              </a:rPr>
              <a:t>to</a:t>
            </a:r>
            <a:r>
              <a:rPr sz="2400" spc="-15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spc="15" dirty="0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sz="2400" spc="-14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6FC0"/>
                </a:solidFill>
                <a:latin typeface="Arial"/>
                <a:cs typeface="Arial"/>
              </a:rPr>
              <a:t>next</a:t>
            </a:r>
            <a:r>
              <a:rPr sz="2000" dirty="0"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44292" y="580136"/>
            <a:ext cx="445770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65" dirty="0"/>
              <a:t>What </a:t>
            </a:r>
            <a:r>
              <a:rPr spc="-190" dirty="0"/>
              <a:t>is </a:t>
            </a:r>
            <a:r>
              <a:rPr spc="-150" dirty="0"/>
              <a:t>Big</a:t>
            </a:r>
            <a:r>
              <a:rPr spc="-620" dirty="0"/>
              <a:t> </a:t>
            </a:r>
            <a:r>
              <a:rPr spc="-195" dirty="0"/>
              <a:t>Maths?</a:t>
            </a:r>
          </a:p>
        </p:txBody>
      </p:sp>
      <p:sp>
        <p:nvSpPr>
          <p:cNvPr id="4" name="object 4"/>
          <p:cNvSpPr/>
          <p:nvPr/>
        </p:nvSpPr>
        <p:spPr>
          <a:xfrm>
            <a:off x="3717925" y="5213350"/>
            <a:ext cx="1986026" cy="14065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63525" y="4975225"/>
            <a:ext cx="1333500" cy="18827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727950" y="322199"/>
            <a:ext cx="1104900" cy="15621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63525" y="322325"/>
            <a:ext cx="1120775" cy="158267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556500" y="4964112"/>
            <a:ext cx="1447800" cy="189388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50467" y="2468117"/>
            <a:ext cx="7237095" cy="26593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5115" marR="5080" indent="-272415">
              <a:lnSpc>
                <a:spcPct val="100000"/>
              </a:lnSpc>
              <a:spcBef>
                <a:spcPts val="100"/>
              </a:spcBef>
              <a:buClr>
                <a:srgbClr val="00FFFF"/>
              </a:buClr>
              <a:buSzPct val="83333"/>
              <a:buFont typeface="Wingdings"/>
              <a:buChar char=""/>
              <a:tabLst>
                <a:tab pos="340360" algn="l"/>
              </a:tabLst>
            </a:pPr>
            <a:r>
              <a:rPr sz="2400" spc="-85" dirty="0">
                <a:solidFill>
                  <a:srgbClr val="253A85"/>
                </a:solidFill>
                <a:latin typeface="Arial"/>
                <a:cs typeface="Arial"/>
              </a:rPr>
              <a:t>Quick </a:t>
            </a:r>
            <a:r>
              <a:rPr sz="2400" spc="-50" dirty="0">
                <a:solidFill>
                  <a:srgbClr val="253A85"/>
                </a:solidFill>
                <a:latin typeface="Arial"/>
                <a:cs typeface="Arial"/>
              </a:rPr>
              <a:t>recall </a:t>
            </a:r>
            <a:r>
              <a:rPr sz="2400" spc="75" dirty="0">
                <a:solidFill>
                  <a:srgbClr val="253A85"/>
                </a:solidFill>
                <a:latin typeface="Arial"/>
                <a:cs typeface="Arial"/>
              </a:rPr>
              <a:t>of </a:t>
            </a:r>
            <a:r>
              <a:rPr sz="2400" spc="-20" dirty="0">
                <a:solidFill>
                  <a:srgbClr val="253A85"/>
                </a:solidFill>
                <a:latin typeface="Arial"/>
                <a:cs typeface="Arial"/>
              </a:rPr>
              <a:t>mental </a:t>
            </a:r>
            <a:r>
              <a:rPr sz="2400" spc="-45" dirty="0">
                <a:solidFill>
                  <a:srgbClr val="253A85"/>
                </a:solidFill>
                <a:latin typeface="Arial"/>
                <a:cs typeface="Arial"/>
              </a:rPr>
              <a:t>maths </a:t>
            </a:r>
            <a:r>
              <a:rPr sz="2400" spc="-105" dirty="0">
                <a:solidFill>
                  <a:srgbClr val="253A85"/>
                </a:solidFill>
                <a:latin typeface="Arial"/>
                <a:cs typeface="Arial"/>
              </a:rPr>
              <a:t>is </a:t>
            </a:r>
            <a:r>
              <a:rPr sz="2400" spc="-80" dirty="0">
                <a:solidFill>
                  <a:srgbClr val="253A85"/>
                </a:solidFill>
                <a:latin typeface="Arial"/>
                <a:cs typeface="Arial"/>
              </a:rPr>
              <a:t>key </a:t>
            </a:r>
            <a:r>
              <a:rPr sz="2400" spc="100" dirty="0">
                <a:solidFill>
                  <a:srgbClr val="253A85"/>
                </a:solidFill>
                <a:latin typeface="Arial"/>
                <a:cs typeface="Arial"/>
              </a:rPr>
              <a:t>to </a:t>
            </a:r>
            <a:r>
              <a:rPr sz="2400" spc="-80" dirty="0">
                <a:solidFill>
                  <a:srgbClr val="253A85"/>
                </a:solidFill>
                <a:latin typeface="Arial"/>
                <a:cs typeface="Arial"/>
              </a:rPr>
              <a:t>many </a:t>
            </a:r>
            <a:r>
              <a:rPr sz="2400" spc="-85" dirty="0">
                <a:solidFill>
                  <a:srgbClr val="253A85"/>
                </a:solidFill>
                <a:latin typeface="Arial"/>
                <a:cs typeface="Arial"/>
              </a:rPr>
              <a:t>aspects  </a:t>
            </a:r>
            <a:r>
              <a:rPr sz="2400" spc="75" dirty="0">
                <a:solidFill>
                  <a:srgbClr val="253A85"/>
                </a:solidFill>
                <a:latin typeface="Arial"/>
                <a:cs typeface="Arial"/>
              </a:rPr>
              <a:t>of</a:t>
            </a:r>
            <a:r>
              <a:rPr sz="2400" spc="-14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50" dirty="0">
                <a:solidFill>
                  <a:srgbClr val="253A85"/>
                </a:solidFill>
                <a:latin typeface="Arial"/>
                <a:cs typeface="Arial"/>
              </a:rPr>
              <a:t>mathematics.</a:t>
            </a:r>
            <a:r>
              <a:rPr sz="2400" spc="-15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15" dirty="0">
                <a:solidFill>
                  <a:srgbClr val="253A85"/>
                </a:solidFill>
                <a:latin typeface="Arial"/>
                <a:cs typeface="Arial"/>
              </a:rPr>
              <a:t>Without</a:t>
            </a:r>
            <a:r>
              <a:rPr sz="2400" spc="-13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15" dirty="0">
                <a:solidFill>
                  <a:srgbClr val="253A85"/>
                </a:solidFill>
                <a:latin typeface="Arial"/>
                <a:cs typeface="Arial"/>
              </a:rPr>
              <a:t>this</a:t>
            </a:r>
            <a:r>
              <a:rPr sz="2400" spc="-14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30" dirty="0">
                <a:solidFill>
                  <a:srgbClr val="253A85"/>
                </a:solidFill>
                <a:latin typeface="Arial"/>
                <a:cs typeface="Arial"/>
              </a:rPr>
              <a:t>knowledge,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35" dirty="0">
                <a:solidFill>
                  <a:srgbClr val="253A85"/>
                </a:solidFill>
                <a:latin typeface="Arial"/>
                <a:cs typeface="Arial"/>
              </a:rPr>
              <a:t>children</a:t>
            </a:r>
            <a:r>
              <a:rPr sz="2400" spc="-12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105" dirty="0">
                <a:solidFill>
                  <a:srgbClr val="253A85"/>
                </a:solidFill>
                <a:latin typeface="Arial"/>
                <a:cs typeface="Arial"/>
              </a:rPr>
              <a:t>can  </a:t>
            </a:r>
            <a:r>
              <a:rPr sz="2400" spc="-25" dirty="0">
                <a:solidFill>
                  <a:srgbClr val="253A85"/>
                </a:solidFill>
                <a:latin typeface="Arial"/>
                <a:cs typeface="Arial"/>
              </a:rPr>
              <a:t>struggle</a:t>
            </a:r>
            <a:r>
              <a:rPr sz="2400" spc="-14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75" dirty="0">
                <a:solidFill>
                  <a:srgbClr val="253A85"/>
                </a:solidFill>
                <a:latin typeface="Arial"/>
                <a:cs typeface="Arial"/>
              </a:rPr>
              <a:t>especially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180" dirty="0">
                <a:solidFill>
                  <a:srgbClr val="253A85"/>
                </a:solidFill>
                <a:latin typeface="Arial"/>
                <a:cs typeface="Arial"/>
              </a:rPr>
              <a:t>as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15" dirty="0">
                <a:solidFill>
                  <a:srgbClr val="253A85"/>
                </a:solidFill>
                <a:latin typeface="Arial"/>
                <a:cs typeface="Arial"/>
              </a:rPr>
              <a:t>they</a:t>
            </a:r>
            <a:r>
              <a:rPr sz="2400" spc="-14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45" dirty="0">
                <a:solidFill>
                  <a:srgbClr val="253A85"/>
                </a:solidFill>
                <a:latin typeface="Arial"/>
                <a:cs typeface="Arial"/>
              </a:rPr>
              <a:t>move</a:t>
            </a:r>
            <a:r>
              <a:rPr sz="2400" spc="-14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10" dirty="0">
                <a:solidFill>
                  <a:srgbClr val="253A85"/>
                </a:solidFill>
                <a:latin typeface="Arial"/>
                <a:cs typeface="Arial"/>
              </a:rPr>
              <a:t>through</a:t>
            </a:r>
            <a:r>
              <a:rPr sz="2400" spc="-15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55" dirty="0">
                <a:solidFill>
                  <a:srgbClr val="253A85"/>
                </a:solidFill>
                <a:latin typeface="Arial"/>
                <a:cs typeface="Arial"/>
              </a:rPr>
              <a:t>school.</a:t>
            </a:r>
            <a:endParaRPr sz="2400">
              <a:latin typeface="Arial"/>
              <a:cs typeface="Arial"/>
            </a:endParaRPr>
          </a:p>
          <a:p>
            <a:pPr marL="285115" marR="213360" indent="-272415">
              <a:lnSpc>
                <a:spcPct val="100000"/>
              </a:lnSpc>
              <a:spcBef>
                <a:spcPts val="575"/>
              </a:spcBef>
              <a:buClr>
                <a:srgbClr val="00FFFF"/>
              </a:buClr>
              <a:buFont typeface="Wingdings"/>
              <a:buChar char=""/>
              <a:tabLst>
                <a:tab pos="285750" algn="l"/>
              </a:tabLst>
            </a:pPr>
            <a:r>
              <a:rPr sz="2400" spc="-160" dirty="0">
                <a:solidFill>
                  <a:srgbClr val="253A85"/>
                </a:solidFill>
                <a:latin typeface="Arial"/>
                <a:cs typeface="Arial"/>
              </a:rPr>
              <a:t>We </a:t>
            </a:r>
            <a:r>
              <a:rPr sz="2400" spc="-90" dirty="0">
                <a:solidFill>
                  <a:srgbClr val="253A85"/>
                </a:solidFill>
                <a:latin typeface="Arial"/>
                <a:cs typeface="Arial"/>
              </a:rPr>
              <a:t>have </a:t>
            </a:r>
            <a:r>
              <a:rPr sz="2400" dirty="0">
                <a:solidFill>
                  <a:srgbClr val="253A85"/>
                </a:solidFill>
                <a:latin typeface="Arial"/>
                <a:cs typeface="Arial"/>
              </a:rPr>
              <a:t>identified </a:t>
            </a:r>
            <a:r>
              <a:rPr sz="2400" spc="-30" dirty="0">
                <a:solidFill>
                  <a:srgbClr val="253A85"/>
                </a:solidFill>
                <a:latin typeface="Arial"/>
                <a:cs typeface="Arial"/>
              </a:rPr>
              <a:t>rapid </a:t>
            </a:r>
            <a:r>
              <a:rPr sz="2400" spc="-50" dirty="0">
                <a:solidFill>
                  <a:srgbClr val="253A85"/>
                </a:solidFill>
                <a:latin typeface="Arial"/>
                <a:cs typeface="Arial"/>
              </a:rPr>
              <a:t>recall </a:t>
            </a:r>
            <a:r>
              <a:rPr sz="2400" spc="-180" dirty="0">
                <a:solidFill>
                  <a:srgbClr val="253A85"/>
                </a:solidFill>
                <a:latin typeface="Arial"/>
                <a:cs typeface="Arial"/>
              </a:rPr>
              <a:t>as </a:t>
            </a:r>
            <a:r>
              <a:rPr sz="2400" spc="-100" dirty="0">
                <a:solidFill>
                  <a:srgbClr val="253A85"/>
                </a:solidFill>
                <a:latin typeface="Arial"/>
                <a:cs typeface="Arial"/>
              </a:rPr>
              <a:t>any </a:t>
            </a:r>
            <a:r>
              <a:rPr sz="2400" spc="-95" dirty="0">
                <a:solidFill>
                  <a:srgbClr val="253A85"/>
                </a:solidFill>
                <a:latin typeface="Arial"/>
                <a:cs typeface="Arial"/>
              </a:rPr>
              <a:t>area </a:t>
            </a:r>
            <a:r>
              <a:rPr sz="2400" spc="65" dirty="0">
                <a:solidFill>
                  <a:srgbClr val="253A85"/>
                </a:solidFill>
                <a:latin typeface="Arial"/>
                <a:cs typeface="Arial"/>
              </a:rPr>
              <a:t>for  </a:t>
            </a:r>
            <a:r>
              <a:rPr sz="2400" spc="-25" dirty="0">
                <a:solidFill>
                  <a:srgbClr val="253A85"/>
                </a:solidFill>
                <a:latin typeface="Arial"/>
                <a:cs typeface="Arial"/>
              </a:rPr>
              <a:t>development </a:t>
            </a:r>
            <a:r>
              <a:rPr sz="2400" spc="-75" dirty="0">
                <a:solidFill>
                  <a:srgbClr val="253A85"/>
                </a:solidFill>
                <a:latin typeface="Arial"/>
                <a:cs typeface="Arial"/>
              </a:rPr>
              <a:t>and </a:t>
            </a:r>
            <a:r>
              <a:rPr sz="2400" spc="-10" dirty="0">
                <a:solidFill>
                  <a:srgbClr val="253A85"/>
                </a:solidFill>
                <a:latin typeface="Arial"/>
                <a:cs typeface="Arial"/>
              </a:rPr>
              <a:t>feel </a:t>
            </a:r>
            <a:r>
              <a:rPr sz="2400" spc="45" dirty="0">
                <a:solidFill>
                  <a:srgbClr val="253A85"/>
                </a:solidFill>
                <a:latin typeface="Arial"/>
                <a:cs typeface="Arial"/>
              </a:rPr>
              <a:t>that </a:t>
            </a:r>
            <a:r>
              <a:rPr sz="2400" spc="-45" dirty="0">
                <a:solidFill>
                  <a:srgbClr val="253A85"/>
                </a:solidFill>
                <a:latin typeface="Arial"/>
                <a:cs typeface="Arial"/>
              </a:rPr>
              <a:t>‘Big </a:t>
            </a:r>
            <a:r>
              <a:rPr sz="2400" spc="-15" dirty="0">
                <a:solidFill>
                  <a:srgbClr val="253A85"/>
                </a:solidFill>
                <a:latin typeface="Arial"/>
                <a:cs typeface="Arial"/>
              </a:rPr>
              <a:t>Maths’ </a:t>
            </a:r>
            <a:r>
              <a:rPr sz="2400" spc="-105" dirty="0">
                <a:solidFill>
                  <a:srgbClr val="253A85"/>
                </a:solidFill>
                <a:latin typeface="Arial"/>
                <a:cs typeface="Arial"/>
              </a:rPr>
              <a:t>is </a:t>
            </a:r>
            <a:r>
              <a:rPr sz="2400" spc="-160" dirty="0">
                <a:solidFill>
                  <a:srgbClr val="253A85"/>
                </a:solidFill>
                <a:latin typeface="Arial"/>
                <a:cs typeface="Arial"/>
              </a:rPr>
              <a:t>a </a:t>
            </a:r>
            <a:r>
              <a:rPr sz="2400" dirty="0">
                <a:solidFill>
                  <a:srgbClr val="253A85"/>
                </a:solidFill>
                <a:latin typeface="Arial"/>
                <a:cs typeface="Arial"/>
              </a:rPr>
              <a:t>fun,  </a:t>
            </a:r>
            <a:r>
              <a:rPr sz="2400" spc="10" dirty="0">
                <a:solidFill>
                  <a:srgbClr val="253A85"/>
                </a:solidFill>
                <a:latin typeface="Arial"/>
                <a:cs typeface="Arial"/>
              </a:rPr>
              <a:t>efficient</a:t>
            </a:r>
            <a:r>
              <a:rPr sz="2400" spc="-14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50" dirty="0">
                <a:solidFill>
                  <a:srgbClr val="253A85"/>
                </a:solidFill>
                <a:latin typeface="Arial"/>
                <a:cs typeface="Arial"/>
              </a:rPr>
              <a:t>way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75" dirty="0">
                <a:solidFill>
                  <a:srgbClr val="253A85"/>
                </a:solidFill>
                <a:latin typeface="Arial"/>
                <a:cs typeface="Arial"/>
              </a:rPr>
              <a:t>of</a:t>
            </a:r>
            <a:r>
              <a:rPr sz="2400" spc="-14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40" dirty="0">
                <a:solidFill>
                  <a:srgbClr val="253A85"/>
                </a:solidFill>
                <a:latin typeface="Arial"/>
                <a:cs typeface="Arial"/>
              </a:rPr>
              <a:t>developing</a:t>
            </a:r>
            <a:r>
              <a:rPr sz="2400" spc="-12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15" dirty="0">
                <a:solidFill>
                  <a:srgbClr val="253A85"/>
                </a:solidFill>
                <a:latin typeface="Arial"/>
                <a:cs typeface="Arial"/>
              </a:rPr>
              <a:t>this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20" dirty="0">
                <a:solidFill>
                  <a:srgbClr val="253A85"/>
                </a:solidFill>
                <a:latin typeface="Arial"/>
                <a:cs typeface="Arial"/>
              </a:rPr>
              <a:t>mental</a:t>
            </a:r>
            <a:r>
              <a:rPr sz="2400" spc="-14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55" dirty="0">
                <a:solidFill>
                  <a:srgbClr val="253A85"/>
                </a:solidFill>
                <a:latin typeface="Arial"/>
                <a:cs typeface="Arial"/>
              </a:rPr>
              <a:t>recall</a:t>
            </a:r>
            <a:r>
              <a:rPr sz="2400" spc="-13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70" dirty="0">
                <a:solidFill>
                  <a:srgbClr val="253A85"/>
                </a:solidFill>
                <a:latin typeface="Arial"/>
                <a:cs typeface="Arial"/>
              </a:rPr>
              <a:t>using</a:t>
            </a:r>
            <a:r>
              <a:rPr sz="2400" spc="-13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160" dirty="0">
                <a:solidFill>
                  <a:srgbClr val="253A85"/>
                </a:solidFill>
                <a:latin typeface="Arial"/>
                <a:cs typeface="Arial"/>
              </a:rPr>
              <a:t>a  </a:t>
            </a:r>
            <a:r>
              <a:rPr sz="2400" spc="-55" dirty="0">
                <a:solidFill>
                  <a:srgbClr val="253A85"/>
                </a:solidFill>
                <a:latin typeface="Arial"/>
                <a:cs typeface="Arial"/>
              </a:rPr>
              <a:t>daily</a:t>
            </a:r>
            <a:r>
              <a:rPr sz="2400" spc="-15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30" dirty="0">
                <a:solidFill>
                  <a:srgbClr val="253A85"/>
                </a:solidFill>
                <a:latin typeface="Arial"/>
                <a:cs typeface="Arial"/>
              </a:rPr>
              <a:t>format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54430" y="244551"/>
            <a:ext cx="7235190" cy="13677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990600" marR="5080" indent="-978535">
              <a:lnSpc>
                <a:spcPct val="100000"/>
              </a:lnSpc>
              <a:spcBef>
                <a:spcPts val="105"/>
              </a:spcBef>
            </a:pPr>
            <a:r>
              <a:rPr spc="-160" dirty="0"/>
              <a:t>Why</a:t>
            </a:r>
            <a:r>
              <a:rPr spc="-275" dirty="0"/>
              <a:t> </a:t>
            </a:r>
            <a:r>
              <a:rPr spc="-160" dirty="0"/>
              <a:t>have</a:t>
            </a:r>
            <a:r>
              <a:rPr spc="-280" dirty="0"/>
              <a:t> </a:t>
            </a:r>
            <a:r>
              <a:rPr dirty="0"/>
              <a:t>we</a:t>
            </a:r>
            <a:r>
              <a:rPr spc="-275" dirty="0"/>
              <a:t> </a:t>
            </a:r>
            <a:r>
              <a:rPr spc="-150" dirty="0"/>
              <a:t>chosen</a:t>
            </a:r>
            <a:r>
              <a:rPr spc="-290" dirty="0"/>
              <a:t> </a:t>
            </a:r>
            <a:r>
              <a:rPr spc="185" dirty="0"/>
              <a:t>to</a:t>
            </a:r>
            <a:r>
              <a:rPr spc="-275" dirty="0"/>
              <a:t> </a:t>
            </a:r>
            <a:r>
              <a:rPr spc="-10" dirty="0"/>
              <a:t>do</a:t>
            </a:r>
            <a:r>
              <a:rPr spc="-275" dirty="0"/>
              <a:t> </a:t>
            </a:r>
            <a:r>
              <a:rPr spc="-150" dirty="0"/>
              <a:t>Big  </a:t>
            </a:r>
            <a:r>
              <a:rPr spc="-55" dirty="0" err="1"/>
              <a:t>Maths</a:t>
            </a:r>
            <a:r>
              <a:rPr spc="-55" dirty="0"/>
              <a:t> </a:t>
            </a:r>
            <a:r>
              <a:rPr spc="35" dirty="0"/>
              <a:t>at</a:t>
            </a:r>
            <a:r>
              <a:rPr lang="en-GB" spc="35" dirty="0"/>
              <a:t> TPS?</a:t>
            </a:r>
            <a:endParaRPr spc="-155" dirty="0"/>
          </a:p>
        </p:txBody>
      </p:sp>
      <p:sp>
        <p:nvSpPr>
          <p:cNvPr id="4" name="object 4"/>
          <p:cNvSpPr/>
          <p:nvPr/>
        </p:nvSpPr>
        <p:spPr>
          <a:xfrm>
            <a:off x="3717925" y="5213350"/>
            <a:ext cx="1986026" cy="14065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63525" y="4975225"/>
            <a:ext cx="1333500" cy="18827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058150" y="789051"/>
            <a:ext cx="774700" cy="10953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63525" y="322325"/>
            <a:ext cx="1120775" cy="158267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556500" y="4964112"/>
            <a:ext cx="1447800" cy="189388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50467" y="2268728"/>
            <a:ext cx="7221220" cy="34199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indent="-274320">
              <a:lnSpc>
                <a:spcPct val="100000"/>
              </a:lnSpc>
              <a:spcBef>
                <a:spcPts val="100"/>
              </a:spcBef>
              <a:buClr>
                <a:srgbClr val="00FFFF"/>
              </a:buClr>
              <a:buFont typeface="Symbol"/>
              <a:buChar char=""/>
              <a:tabLst>
                <a:tab pos="287020" algn="l"/>
              </a:tabLst>
            </a:pPr>
            <a:r>
              <a:rPr sz="2400" spc="-85" dirty="0">
                <a:latin typeface="Arial"/>
                <a:cs typeface="Arial"/>
              </a:rPr>
              <a:t>Daily</a:t>
            </a:r>
            <a:r>
              <a:rPr sz="2400" spc="-170" dirty="0">
                <a:latin typeface="Arial"/>
                <a:cs typeface="Arial"/>
              </a:rPr>
              <a:t> </a:t>
            </a:r>
            <a:r>
              <a:rPr sz="2400" spc="-45" dirty="0">
                <a:latin typeface="Arial"/>
                <a:cs typeface="Arial"/>
              </a:rPr>
              <a:t>practise</a:t>
            </a:r>
            <a:r>
              <a:rPr sz="2400" spc="-135" dirty="0">
                <a:latin typeface="Arial"/>
                <a:cs typeface="Arial"/>
              </a:rPr>
              <a:t> </a:t>
            </a:r>
            <a:r>
              <a:rPr sz="2400" spc="75" dirty="0">
                <a:latin typeface="Arial"/>
                <a:cs typeface="Arial"/>
              </a:rPr>
              <a:t>of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100" dirty="0">
                <a:latin typeface="Arial"/>
                <a:cs typeface="Arial"/>
              </a:rPr>
              <a:t>basic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70" dirty="0">
                <a:latin typeface="Arial"/>
                <a:cs typeface="Arial"/>
              </a:rPr>
              <a:t>numeracy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65" dirty="0">
                <a:latin typeface="Arial"/>
                <a:cs typeface="Arial"/>
              </a:rPr>
              <a:t>skills</a:t>
            </a:r>
            <a:r>
              <a:rPr sz="2400" spc="-170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in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55" dirty="0">
                <a:latin typeface="Arial"/>
                <a:cs typeface="Arial"/>
              </a:rPr>
              <a:t>simple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-60" dirty="0">
                <a:latin typeface="Arial"/>
                <a:cs typeface="Arial"/>
              </a:rPr>
              <a:t>steps</a:t>
            </a:r>
            <a:endParaRPr sz="2400" dirty="0">
              <a:latin typeface="Arial"/>
              <a:cs typeface="Arial"/>
            </a:endParaRPr>
          </a:p>
          <a:p>
            <a:pPr marL="287020" indent="-274320">
              <a:lnSpc>
                <a:spcPct val="100000"/>
              </a:lnSpc>
              <a:buClr>
                <a:srgbClr val="00FFFF"/>
              </a:buClr>
              <a:buFont typeface="Symbol"/>
              <a:buChar char=""/>
              <a:tabLst>
                <a:tab pos="287020" algn="l"/>
              </a:tabLst>
            </a:pPr>
            <a:r>
              <a:rPr sz="2400" spc="-125" dirty="0">
                <a:latin typeface="Arial"/>
                <a:cs typeface="Arial"/>
              </a:rPr>
              <a:t>Clear</a:t>
            </a:r>
            <a:r>
              <a:rPr sz="2400" spc="-155" dirty="0">
                <a:latin typeface="Arial"/>
                <a:cs typeface="Arial"/>
              </a:rPr>
              <a:t> </a:t>
            </a:r>
            <a:r>
              <a:rPr sz="2400" spc="-45" dirty="0">
                <a:latin typeface="Arial"/>
                <a:cs typeface="Arial"/>
              </a:rPr>
              <a:t>progression</a:t>
            </a:r>
            <a:r>
              <a:rPr sz="2400" spc="-165" dirty="0">
                <a:latin typeface="Arial"/>
                <a:cs typeface="Arial"/>
              </a:rPr>
              <a:t> </a:t>
            </a:r>
            <a:r>
              <a:rPr sz="2400" spc="40" dirty="0">
                <a:latin typeface="Arial"/>
                <a:cs typeface="Arial"/>
              </a:rPr>
              <a:t>from</a:t>
            </a:r>
            <a:r>
              <a:rPr sz="2400" spc="-160" dirty="0">
                <a:latin typeface="Arial"/>
                <a:cs typeface="Arial"/>
              </a:rPr>
              <a:t> </a:t>
            </a:r>
            <a:r>
              <a:rPr sz="2400" spc="-75" dirty="0">
                <a:latin typeface="Arial"/>
                <a:cs typeface="Arial"/>
              </a:rPr>
              <a:t>year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100" dirty="0">
                <a:latin typeface="Arial"/>
                <a:cs typeface="Arial"/>
              </a:rPr>
              <a:t>to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75" dirty="0">
                <a:latin typeface="Arial"/>
                <a:cs typeface="Arial"/>
              </a:rPr>
              <a:t>year</a:t>
            </a:r>
            <a:endParaRPr sz="2400" dirty="0">
              <a:latin typeface="Arial"/>
              <a:cs typeface="Arial"/>
            </a:endParaRPr>
          </a:p>
          <a:p>
            <a:pPr marL="287020" indent="-274320">
              <a:lnSpc>
                <a:spcPts val="2590"/>
              </a:lnSpc>
              <a:buClr>
                <a:srgbClr val="00FFFF"/>
              </a:buClr>
              <a:buFont typeface="Symbol"/>
              <a:buChar char=""/>
              <a:tabLst>
                <a:tab pos="287020" algn="l"/>
              </a:tabLst>
            </a:pPr>
            <a:r>
              <a:rPr sz="2400" spc="-90" dirty="0">
                <a:latin typeface="Arial"/>
                <a:cs typeface="Arial"/>
              </a:rPr>
              <a:t>Common </a:t>
            </a:r>
            <a:r>
              <a:rPr sz="2400" spc="-25" dirty="0">
                <a:latin typeface="Arial"/>
                <a:cs typeface="Arial"/>
              </a:rPr>
              <a:t>methods </a:t>
            </a:r>
            <a:r>
              <a:rPr sz="2400" spc="15" dirty="0">
                <a:latin typeface="Arial"/>
                <a:cs typeface="Arial"/>
              </a:rPr>
              <a:t>taught</a:t>
            </a:r>
            <a:r>
              <a:rPr sz="2400" spc="-475" dirty="0">
                <a:latin typeface="Arial"/>
                <a:cs typeface="Arial"/>
              </a:rPr>
              <a:t> </a:t>
            </a:r>
            <a:r>
              <a:rPr sz="2400" spc="-75" dirty="0">
                <a:latin typeface="Arial"/>
                <a:cs typeface="Arial"/>
              </a:rPr>
              <a:t>and language </a:t>
            </a:r>
            <a:r>
              <a:rPr sz="2400" spc="-90" dirty="0">
                <a:latin typeface="Arial"/>
                <a:cs typeface="Arial"/>
              </a:rPr>
              <a:t>used</a:t>
            </a:r>
            <a:endParaRPr sz="2400" dirty="0">
              <a:latin typeface="Arial"/>
              <a:cs typeface="Arial"/>
            </a:endParaRPr>
          </a:p>
          <a:p>
            <a:pPr marL="286385">
              <a:lnSpc>
                <a:spcPts val="2590"/>
              </a:lnSpc>
            </a:pPr>
            <a:r>
              <a:rPr sz="2400" spc="20" dirty="0">
                <a:latin typeface="Arial"/>
                <a:cs typeface="Arial"/>
              </a:rPr>
              <a:t>throughout </a:t>
            </a:r>
            <a:r>
              <a:rPr sz="2400" spc="15" dirty="0">
                <a:latin typeface="Arial"/>
                <a:cs typeface="Arial"/>
              </a:rPr>
              <a:t>the</a:t>
            </a:r>
            <a:r>
              <a:rPr sz="2400" spc="-305" dirty="0">
                <a:latin typeface="Arial"/>
                <a:cs typeface="Arial"/>
              </a:rPr>
              <a:t> </a:t>
            </a:r>
            <a:r>
              <a:rPr sz="2400" spc="-55" dirty="0">
                <a:latin typeface="Arial"/>
                <a:cs typeface="Arial"/>
              </a:rPr>
              <a:t>school</a:t>
            </a:r>
            <a:endParaRPr sz="2400" dirty="0">
              <a:latin typeface="Arial"/>
              <a:cs typeface="Arial"/>
            </a:endParaRPr>
          </a:p>
          <a:p>
            <a:pPr marL="287020" marR="81915" indent="-274320">
              <a:lnSpc>
                <a:spcPct val="80000"/>
              </a:lnSpc>
              <a:spcBef>
                <a:spcPts val="575"/>
              </a:spcBef>
              <a:buClr>
                <a:srgbClr val="00FFFF"/>
              </a:buClr>
              <a:buFont typeface="Symbol"/>
              <a:buChar char=""/>
              <a:tabLst>
                <a:tab pos="287020" algn="l"/>
              </a:tabLst>
            </a:pPr>
            <a:r>
              <a:rPr sz="2400" spc="-55" dirty="0">
                <a:latin typeface="Arial"/>
                <a:cs typeface="Arial"/>
              </a:rPr>
              <a:t>Build</a:t>
            </a:r>
            <a:r>
              <a:rPr sz="2400" spc="-125" dirty="0">
                <a:latin typeface="Arial"/>
                <a:cs typeface="Arial"/>
              </a:rPr>
              <a:t> </a:t>
            </a:r>
            <a:r>
              <a:rPr sz="2400" spc="-15" dirty="0">
                <a:latin typeface="Arial"/>
                <a:cs typeface="Arial"/>
              </a:rPr>
              <a:t>on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15" dirty="0">
                <a:latin typeface="Arial"/>
                <a:cs typeface="Arial"/>
              </a:rPr>
              <a:t>prior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45" dirty="0">
                <a:latin typeface="Arial"/>
                <a:cs typeface="Arial"/>
              </a:rPr>
              <a:t>learning</a:t>
            </a:r>
            <a:r>
              <a:rPr sz="2400" spc="-120" dirty="0">
                <a:latin typeface="Arial"/>
                <a:cs typeface="Arial"/>
              </a:rPr>
              <a:t> </a:t>
            </a:r>
            <a:r>
              <a:rPr sz="2400" spc="-75" dirty="0">
                <a:latin typeface="Arial"/>
                <a:cs typeface="Arial"/>
              </a:rPr>
              <a:t>and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80" dirty="0">
                <a:latin typeface="Arial"/>
                <a:cs typeface="Arial"/>
              </a:rPr>
              <a:t>ensure</a:t>
            </a:r>
            <a:r>
              <a:rPr sz="2400" spc="-135" dirty="0">
                <a:latin typeface="Arial"/>
                <a:cs typeface="Arial"/>
              </a:rPr>
              <a:t> </a:t>
            </a:r>
            <a:r>
              <a:rPr sz="2400" spc="-35" dirty="0">
                <a:latin typeface="Arial"/>
                <a:cs typeface="Arial"/>
              </a:rPr>
              <a:t>children</a:t>
            </a:r>
            <a:r>
              <a:rPr sz="2400" spc="-125" dirty="0">
                <a:latin typeface="Arial"/>
                <a:cs typeface="Arial"/>
              </a:rPr>
              <a:t> </a:t>
            </a:r>
            <a:r>
              <a:rPr sz="2400" spc="-70" dirty="0">
                <a:latin typeface="Arial"/>
                <a:cs typeface="Arial"/>
              </a:rPr>
              <a:t>are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90" dirty="0">
                <a:latin typeface="Arial"/>
                <a:cs typeface="Arial"/>
              </a:rPr>
              <a:t>secure  </a:t>
            </a:r>
            <a:r>
              <a:rPr sz="2400" spc="-25" dirty="0">
                <a:latin typeface="Arial"/>
                <a:cs typeface="Arial"/>
              </a:rPr>
              <a:t>in </a:t>
            </a:r>
            <a:r>
              <a:rPr sz="2400" spc="20" dirty="0">
                <a:latin typeface="Arial"/>
                <a:cs typeface="Arial"/>
              </a:rPr>
              <a:t>their</a:t>
            </a:r>
            <a:r>
              <a:rPr sz="2400" spc="-270" dirty="0">
                <a:latin typeface="Arial"/>
                <a:cs typeface="Arial"/>
              </a:rPr>
              <a:t> </a:t>
            </a:r>
            <a:r>
              <a:rPr sz="2400" spc="-30" dirty="0">
                <a:latin typeface="Arial"/>
                <a:cs typeface="Arial"/>
              </a:rPr>
              <a:t>knowledge</a:t>
            </a:r>
            <a:endParaRPr sz="2400" dirty="0">
              <a:latin typeface="Arial"/>
              <a:cs typeface="Arial"/>
            </a:endParaRPr>
          </a:p>
          <a:p>
            <a:pPr marL="287020" indent="-274320">
              <a:lnSpc>
                <a:spcPts val="2590"/>
              </a:lnSpc>
              <a:spcBef>
                <a:spcPts val="5"/>
              </a:spcBef>
              <a:buClr>
                <a:srgbClr val="00FFFF"/>
              </a:buClr>
              <a:buFont typeface="Symbol"/>
              <a:buChar char=""/>
              <a:tabLst>
                <a:tab pos="287020" algn="l"/>
              </a:tabLst>
            </a:pPr>
            <a:r>
              <a:rPr sz="2400" spc="-60" dirty="0">
                <a:latin typeface="Arial"/>
                <a:cs typeface="Arial"/>
              </a:rPr>
              <a:t>Objectives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75" dirty="0">
                <a:latin typeface="Arial"/>
                <a:cs typeface="Arial"/>
              </a:rPr>
              <a:t>are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55" dirty="0">
                <a:latin typeface="Arial"/>
                <a:cs typeface="Arial"/>
              </a:rPr>
              <a:t>clearly</a:t>
            </a:r>
            <a:r>
              <a:rPr sz="2400" spc="-155" dirty="0">
                <a:latin typeface="Arial"/>
                <a:cs typeface="Arial"/>
              </a:rPr>
              <a:t> </a:t>
            </a:r>
            <a:r>
              <a:rPr sz="2400" spc="-40" dirty="0">
                <a:latin typeface="Arial"/>
                <a:cs typeface="Arial"/>
              </a:rPr>
              <a:t>matched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100" dirty="0">
                <a:latin typeface="Arial"/>
                <a:cs typeface="Arial"/>
              </a:rPr>
              <a:t>to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35" dirty="0">
                <a:latin typeface="Arial"/>
                <a:cs typeface="Arial"/>
              </a:rPr>
              <a:t>National</a:t>
            </a:r>
            <a:r>
              <a:rPr sz="2400" spc="-160" dirty="0">
                <a:latin typeface="Arial"/>
                <a:cs typeface="Arial"/>
              </a:rPr>
              <a:t> </a:t>
            </a:r>
            <a:r>
              <a:rPr sz="2400" spc="-65" dirty="0">
                <a:latin typeface="Arial"/>
                <a:cs typeface="Arial"/>
              </a:rPr>
              <a:t>Curriculum</a:t>
            </a:r>
            <a:endParaRPr sz="2400" dirty="0">
              <a:latin typeface="Arial"/>
              <a:cs typeface="Arial"/>
            </a:endParaRPr>
          </a:p>
          <a:p>
            <a:pPr marL="286385">
              <a:lnSpc>
                <a:spcPts val="2590"/>
              </a:lnSpc>
            </a:pPr>
            <a:r>
              <a:rPr lang="en-GB" sz="2400" spc="-40" dirty="0">
                <a:latin typeface="Arial"/>
                <a:cs typeface="Arial"/>
              </a:rPr>
              <a:t>objectives </a:t>
            </a:r>
          </a:p>
          <a:p>
            <a:pPr marL="286385">
              <a:lnSpc>
                <a:spcPts val="2590"/>
              </a:lnSpc>
            </a:pPr>
            <a:r>
              <a:rPr sz="2400" spc="-25" dirty="0">
                <a:latin typeface="Arial"/>
                <a:cs typeface="Arial"/>
              </a:rPr>
              <a:t>Improve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20" dirty="0">
                <a:latin typeface="Arial"/>
                <a:cs typeface="Arial"/>
              </a:rPr>
              <a:t>mental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45" dirty="0">
                <a:latin typeface="Arial"/>
                <a:cs typeface="Arial"/>
              </a:rPr>
              <a:t>maths</a:t>
            </a:r>
            <a:r>
              <a:rPr sz="2400" spc="-165" dirty="0">
                <a:latin typeface="Arial"/>
                <a:cs typeface="Arial"/>
              </a:rPr>
              <a:t> </a:t>
            </a:r>
            <a:r>
              <a:rPr sz="2400" spc="-65" dirty="0">
                <a:latin typeface="Arial"/>
                <a:cs typeface="Arial"/>
              </a:rPr>
              <a:t>skills</a:t>
            </a:r>
            <a:r>
              <a:rPr sz="2400" spc="-160" dirty="0">
                <a:latin typeface="Arial"/>
                <a:cs typeface="Arial"/>
              </a:rPr>
              <a:t> </a:t>
            </a:r>
            <a:r>
              <a:rPr sz="2400" spc="-75" dirty="0">
                <a:latin typeface="Arial"/>
                <a:cs typeface="Arial"/>
              </a:rPr>
              <a:t>and</a:t>
            </a:r>
            <a:r>
              <a:rPr sz="2400" spc="-130" dirty="0">
                <a:latin typeface="Arial"/>
                <a:cs typeface="Arial"/>
              </a:rPr>
              <a:t> </a:t>
            </a:r>
            <a:r>
              <a:rPr sz="2400" spc="-55" dirty="0">
                <a:latin typeface="Arial"/>
                <a:cs typeface="Arial"/>
              </a:rPr>
              <a:t>general</a:t>
            </a:r>
            <a:r>
              <a:rPr sz="2400" spc="-135" dirty="0">
                <a:latin typeface="Arial"/>
                <a:cs typeface="Arial"/>
              </a:rPr>
              <a:t> </a:t>
            </a:r>
            <a:r>
              <a:rPr sz="2400" spc="-45" dirty="0">
                <a:latin typeface="Arial"/>
                <a:cs typeface="Arial"/>
              </a:rPr>
              <a:t>mathematics  </a:t>
            </a:r>
            <a:r>
              <a:rPr sz="2400" spc="-105" dirty="0">
                <a:latin typeface="Arial"/>
                <a:cs typeface="Arial"/>
              </a:rPr>
              <a:t>across </a:t>
            </a:r>
            <a:r>
              <a:rPr sz="2400" spc="15" dirty="0">
                <a:latin typeface="Arial"/>
                <a:cs typeface="Arial"/>
              </a:rPr>
              <a:t>the</a:t>
            </a:r>
            <a:r>
              <a:rPr sz="2400" spc="-204" dirty="0">
                <a:latin typeface="Arial"/>
                <a:cs typeface="Arial"/>
              </a:rPr>
              <a:t> </a:t>
            </a:r>
            <a:r>
              <a:rPr sz="2400" spc="-55" dirty="0">
                <a:latin typeface="Arial"/>
                <a:cs typeface="Arial"/>
              </a:rPr>
              <a:t>school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49095" y="648715"/>
            <a:ext cx="581469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5" dirty="0"/>
              <a:t>What</a:t>
            </a:r>
            <a:r>
              <a:rPr sz="3600" spc="-250" dirty="0"/>
              <a:t> </a:t>
            </a:r>
            <a:r>
              <a:rPr sz="3600" spc="40" dirty="0"/>
              <a:t>will</a:t>
            </a:r>
            <a:r>
              <a:rPr sz="3600" spc="-229" dirty="0"/>
              <a:t> </a:t>
            </a:r>
            <a:r>
              <a:rPr sz="3600" spc="-125" dirty="0"/>
              <a:t>Big</a:t>
            </a:r>
            <a:r>
              <a:rPr sz="3600" spc="-225" dirty="0"/>
              <a:t> </a:t>
            </a:r>
            <a:r>
              <a:rPr sz="3600" spc="-45" dirty="0"/>
              <a:t>Maths</a:t>
            </a:r>
            <a:r>
              <a:rPr sz="3600" spc="-245" dirty="0"/>
              <a:t> </a:t>
            </a:r>
            <a:r>
              <a:rPr sz="3600" dirty="0"/>
              <a:t>look</a:t>
            </a:r>
            <a:r>
              <a:rPr sz="3600" spc="-225" dirty="0"/>
              <a:t> </a:t>
            </a:r>
            <a:r>
              <a:rPr sz="3600" spc="-50" dirty="0"/>
              <a:t>like</a:t>
            </a:r>
            <a:r>
              <a:rPr sz="3600" spc="-210" dirty="0"/>
              <a:t> </a:t>
            </a:r>
            <a:r>
              <a:rPr sz="3600" spc="-735" dirty="0"/>
              <a:t>?</a:t>
            </a:r>
            <a:endParaRPr sz="3600"/>
          </a:p>
        </p:txBody>
      </p:sp>
      <p:sp>
        <p:nvSpPr>
          <p:cNvPr id="4" name="object 4"/>
          <p:cNvSpPr/>
          <p:nvPr/>
        </p:nvSpPr>
        <p:spPr>
          <a:xfrm>
            <a:off x="0" y="5184775"/>
            <a:ext cx="1331976" cy="16732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697851" y="5184775"/>
            <a:ext cx="1446148" cy="16732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37838" y="580136"/>
            <a:ext cx="106807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459" dirty="0"/>
              <a:t>CLIC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43451" y="2148966"/>
            <a:ext cx="8416212" cy="2221762"/>
          </a:xfrm>
          <a:prstGeom prst="rect">
            <a:avLst/>
          </a:prstGeom>
        </p:spPr>
        <p:txBody>
          <a:bodyPr vert="horz" wrap="square" lIns="0" tIns="53975" rIns="0" bIns="0" rtlCol="0" anchor="t">
            <a:spAutoFit/>
          </a:bodyPr>
          <a:lstStyle/>
          <a:p>
            <a:pPr marL="12700" marR="269875">
              <a:lnSpc>
                <a:spcPts val="2590"/>
              </a:lnSpc>
              <a:spcBef>
                <a:spcPts val="425"/>
              </a:spcBef>
            </a:pPr>
            <a:r>
              <a:rPr sz="2400" spc="-85" dirty="0">
                <a:latin typeface="Arial"/>
                <a:cs typeface="Arial"/>
              </a:rPr>
              <a:t>Big</a:t>
            </a:r>
            <a:r>
              <a:rPr sz="2400" spc="-135" dirty="0">
                <a:latin typeface="Arial"/>
                <a:cs typeface="Arial"/>
              </a:rPr>
              <a:t> </a:t>
            </a:r>
            <a:r>
              <a:rPr sz="2400" spc="-30" dirty="0">
                <a:latin typeface="Arial"/>
                <a:cs typeface="Arial"/>
              </a:rPr>
              <a:t>Maths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105" dirty="0">
                <a:latin typeface="Arial"/>
                <a:cs typeface="Arial"/>
              </a:rPr>
              <a:t>is</a:t>
            </a:r>
            <a:r>
              <a:rPr sz="2400" spc="-165" dirty="0">
                <a:latin typeface="Arial"/>
                <a:cs typeface="Arial"/>
              </a:rPr>
              <a:t> </a:t>
            </a:r>
            <a:r>
              <a:rPr sz="2400" spc="-95" dirty="0">
                <a:latin typeface="Arial"/>
                <a:cs typeface="Arial"/>
              </a:rPr>
              <a:t>based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20" dirty="0">
                <a:latin typeface="Arial"/>
                <a:cs typeface="Arial"/>
              </a:rPr>
              <a:t>upon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15" dirty="0">
                <a:latin typeface="Arial"/>
                <a:cs typeface="Arial"/>
              </a:rPr>
              <a:t>the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principle</a:t>
            </a:r>
            <a:r>
              <a:rPr sz="2400" spc="-130" dirty="0">
                <a:latin typeface="Arial"/>
                <a:cs typeface="Arial"/>
              </a:rPr>
              <a:t> </a:t>
            </a:r>
            <a:r>
              <a:rPr sz="2400" spc="45" dirty="0">
                <a:latin typeface="Arial"/>
                <a:cs typeface="Arial"/>
              </a:rPr>
              <a:t>that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there</a:t>
            </a:r>
            <a:r>
              <a:rPr sz="2400" spc="-130" dirty="0">
                <a:latin typeface="Arial"/>
                <a:cs typeface="Arial"/>
              </a:rPr>
              <a:t> </a:t>
            </a:r>
            <a:r>
              <a:rPr sz="2400" spc="-70" dirty="0">
                <a:latin typeface="Arial"/>
                <a:cs typeface="Arial"/>
              </a:rPr>
              <a:t>are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60" dirty="0">
                <a:latin typeface="Arial"/>
                <a:cs typeface="Arial"/>
              </a:rPr>
              <a:t>4  </a:t>
            </a:r>
            <a:r>
              <a:rPr sz="2400" spc="-45" dirty="0">
                <a:latin typeface="Arial"/>
                <a:cs typeface="Arial"/>
              </a:rPr>
              <a:t>core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65" dirty="0">
                <a:latin typeface="Arial"/>
                <a:cs typeface="Arial"/>
              </a:rPr>
              <a:t>skills</a:t>
            </a:r>
            <a:r>
              <a:rPr sz="2400" spc="-160" dirty="0">
                <a:latin typeface="Arial"/>
                <a:cs typeface="Arial"/>
              </a:rPr>
              <a:t> </a:t>
            </a:r>
            <a:r>
              <a:rPr sz="2400" spc="45" dirty="0">
                <a:latin typeface="Arial"/>
                <a:cs typeface="Arial"/>
              </a:rPr>
              <a:t>that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-35" dirty="0">
                <a:latin typeface="Arial"/>
                <a:cs typeface="Arial"/>
              </a:rPr>
              <a:t>lie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15" dirty="0">
                <a:latin typeface="Arial"/>
                <a:cs typeface="Arial"/>
              </a:rPr>
              <a:t>at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15" dirty="0">
                <a:latin typeface="Arial"/>
                <a:cs typeface="Arial"/>
              </a:rPr>
              <a:t>the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heart</a:t>
            </a:r>
            <a:r>
              <a:rPr sz="2400" spc="-135" dirty="0">
                <a:latin typeface="Arial"/>
                <a:cs typeface="Arial"/>
              </a:rPr>
              <a:t> </a:t>
            </a:r>
            <a:r>
              <a:rPr sz="2400" spc="75" dirty="0">
                <a:latin typeface="Arial"/>
                <a:cs typeface="Arial"/>
              </a:rPr>
              <a:t>of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70" dirty="0">
                <a:latin typeface="Arial"/>
                <a:cs typeface="Arial"/>
              </a:rPr>
              <a:t>numeracy.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250">
              <a:latin typeface="Times New Roman"/>
              <a:cs typeface="Times New Roman"/>
            </a:endParaRPr>
          </a:p>
          <a:p>
            <a:pPr marL="12700" marR="5080">
              <a:lnSpc>
                <a:spcPts val="2590"/>
              </a:lnSpc>
            </a:pPr>
            <a:r>
              <a:rPr sz="2400" spc="-140" dirty="0">
                <a:latin typeface="Arial"/>
                <a:cs typeface="Arial"/>
              </a:rPr>
              <a:t>These </a:t>
            </a:r>
            <a:r>
              <a:rPr sz="2400" spc="-45" dirty="0">
                <a:latin typeface="Arial"/>
                <a:cs typeface="Arial"/>
              </a:rPr>
              <a:t>core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65" dirty="0">
                <a:latin typeface="Arial"/>
                <a:cs typeface="Arial"/>
              </a:rPr>
              <a:t>skills</a:t>
            </a:r>
            <a:r>
              <a:rPr sz="2400" spc="-170" dirty="0">
                <a:latin typeface="Arial"/>
                <a:cs typeface="Arial"/>
              </a:rPr>
              <a:t> </a:t>
            </a:r>
            <a:r>
              <a:rPr sz="2400" spc="40" dirty="0">
                <a:latin typeface="Arial"/>
                <a:cs typeface="Arial"/>
              </a:rPr>
              <a:t>form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15" dirty="0">
                <a:latin typeface="Arial"/>
                <a:cs typeface="Arial"/>
              </a:rPr>
              <a:t>the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25" dirty="0">
                <a:latin typeface="Arial"/>
                <a:cs typeface="Arial"/>
              </a:rPr>
              <a:t>platform</a:t>
            </a:r>
            <a:r>
              <a:rPr sz="2400" spc="-165" dirty="0">
                <a:latin typeface="Arial"/>
                <a:cs typeface="Arial"/>
              </a:rPr>
              <a:t> </a:t>
            </a:r>
            <a:r>
              <a:rPr sz="2400" spc="65" dirty="0">
                <a:latin typeface="Arial"/>
                <a:cs typeface="Arial"/>
              </a:rPr>
              <a:t>for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virtually</a:t>
            </a:r>
            <a:r>
              <a:rPr sz="2400" spc="-165" dirty="0">
                <a:latin typeface="Arial"/>
                <a:cs typeface="Arial"/>
              </a:rPr>
              <a:t> </a:t>
            </a:r>
            <a:r>
              <a:rPr sz="2400" spc="-45" dirty="0">
                <a:latin typeface="Arial"/>
                <a:cs typeface="Arial"/>
              </a:rPr>
              <a:t>all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20" dirty="0">
                <a:latin typeface="Arial"/>
                <a:cs typeface="Arial"/>
              </a:rPr>
              <a:t>other  </a:t>
            </a:r>
            <a:r>
              <a:rPr sz="2400" spc="-50" dirty="0">
                <a:latin typeface="Arial"/>
                <a:cs typeface="Arial"/>
              </a:rPr>
              <a:t>maths </a:t>
            </a:r>
            <a:r>
              <a:rPr sz="2400" spc="-70" dirty="0">
                <a:latin typeface="Arial"/>
                <a:cs typeface="Arial"/>
              </a:rPr>
              <a:t>skills </a:t>
            </a:r>
            <a:r>
              <a:rPr sz="2400" spc="-75" dirty="0">
                <a:latin typeface="Arial"/>
                <a:cs typeface="Arial"/>
              </a:rPr>
              <a:t>and </a:t>
            </a:r>
            <a:r>
              <a:rPr sz="2400" spc="-70" dirty="0">
                <a:latin typeface="Arial"/>
                <a:cs typeface="Arial"/>
              </a:rPr>
              <a:t>are </a:t>
            </a:r>
            <a:r>
              <a:rPr sz="2400" spc="-5" dirty="0">
                <a:latin typeface="Arial"/>
                <a:cs typeface="Arial"/>
              </a:rPr>
              <a:t>affectionately known</a:t>
            </a:r>
            <a:r>
              <a:rPr sz="2400" spc="-480" dirty="0">
                <a:latin typeface="Arial"/>
                <a:cs typeface="Arial"/>
              </a:rPr>
              <a:t> </a:t>
            </a:r>
            <a:r>
              <a:rPr sz="2400" spc="-180" dirty="0">
                <a:latin typeface="Arial"/>
                <a:cs typeface="Arial"/>
              </a:rPr>
              <a:t>as </a:t>
            </a:r>
            <a:r>
              <a:rPr sz="2400" spc="-254" dirty="0">
                <a:latin typeface="Arial"/>
                <a:cs typeface="Arial"/>
              </a:rPr>
              <a:t>CLIC </a:t>
            </a:r>
            <a:r>
              <a:rPr sz="2400" spc="-35" dirty="0">
                <a:latin typeface="Arial"/>
                <a:cs typeface="Arial"/>
              </a:rPr>
              <a:t>….</a:t>
            </a:r>
            <a:r>
              <a:rPr sz="2400" spc="-5" dirty="0">
                <a:latin typeface="Comic Sans MS"/>
                <a:cs typeface="Comic Sans MS"/>
              </a:rPr>
              <a:t>Counting</a:t>
            </a:r>
            <a:r>
              <a:rPr lang="en-US" sz="2400" spc="-5" dirty="0">
                <a:latin typeface="Comic Sans MS"/>
                <a:cs typeface="Comic Sans MS"/>
              </a:rPr>
              <a:t>;</a:t>
            </a:r>
            <a:r>
              <a:rPr sz="2400" spc="-5" dirty="0">
                <a:latin typeface="Comic Sans MS"/>
                <a:cs typeface="Comic Sans MS"/>
              </a:rPr>
              <a:t>  </a:t>
            </a:r>
            <a:r>
              <a:rPr sz="2400" dirty="0">
                <a:latin typeface="Comic Sans MS"/>
                <a:cs typeface="Comic Sans MS"/>
              </a:rPr>
              <a:t>Learn</a:t>
            </a:r>
            <a:r>
              <a:rPr sz="2400" spc="-95" dirty="0">
                <a:latin typeface="Comic Sans MS"/>
                <a:cs typeface="Comic Sans MS"/>
              </a:rPr>
              <a:t> </a:t>
            </a:r>
            <a:r>
              <a:rPr sz="2400" spc="-10" dirty="0">
                <a:latin typeface="Comic Sans MS"/>
                <a:cs typeface="Comic Sans MS"/>
              </a:rPr>
              <a:t>Its</a:t>
            </a:r>
            <a:r>
              <a:rPr lang="en-US" sz="2400" spc="-10" dirty="0">
                <a:latin typeface="Comic Sans MS"/>
                <a:cs typeface="Comic Sans MS"/>
              </a:rPr>
              <a:t>; </a:t>
            </a:r>
            <a:r>
              <a:rPr sz="2400" spc="-5" dirty="0">
                <a:latin typeface="Comic Sans MS"/>
                <a:cs typeface="Comic Sans MS"/>
              </a:rPr>
              <a:t>It’s Nothing</a:t>
            </a:r>
            <a:r>
              <a:rPr sz="2400" spc="-75" dirty="0">
                <a:latin typeface="Comic Sans MS"/>
                <a:cs typeface="Comic Sans MS"/>
              </a:rPr>
              <a:t> </a:t>
            </a:r>
            <a:r>
              <a:rPr sz="2400" dirty="0">
                <a:latin typeface="Comic Sans MS"/>
                <a:cs typeface="Comic Sans MS"/>
              </a:rPr>
              <a:t>New</a:t>
            </a:r>
            <a:r>
              <a:rPr lang="en-US" sz="2400" dirty="0">
                <a:latin typeface="Comic Sans MS"/>
                <a:cs typeface="Comic Sans MS"/>
              </a:rPr>
              <a:t>; </a:t>
            </a:r>
            <a:r>
              <a:rPr sz="2400" dirty="0">
                <a:latin typeface="Comic Sans MS"/>
                <a:cs typeface="Comic Sans MS"/>
              </a:rPr>
              <a:t>  </a:t>
            </a:r>
            <a:r>
              <a:rPr sz="2400" spc="-5" dirty="0">
                <a:latin typeface="Comic Sans MS"/>
                <a:cs typeface="Comic Sans MS"/>
              </a:rPr>
              <a:t>Calculations</a:t>
            </a:r>
            <a:endParaRPr sz="2400" dirty="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30348" y="580136"/>
            <a:ext cx="508508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35" dirty="0"/>
              <a:t>How </a:t>
            </a:r>
            <a:r>
              <a:rPr spc="-145" dirty="0"/>
              <a:t>does </a:t>
            </a:r>
            <a:r>
              <a:rPr spc="-459" dirty="0"/>
              <a:t>CLIC</a:t>
            </a:r>
            <a:r>
              <a:rPr spc="-705" dirty="0"/>
              <a:t> </a:t>
            </a:r>
            <a:r>
              <a:rPr spc="-135" dirty="0"/>
              <a:t>work?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50467" y="2507361"/>
            <a:ext cx="7244080" cy="3472104"/>
          </a:xfrm>
          <a:prstGeom prst="rect">
            <a:avLst/>
          </a:prstGeom>
        </p:spPr>
        <p:txBody>
          <a:bodyPr vert="horz" wrap="square" lIns="0" tIns="45085" rIns="0" bIns="0" rtlCol="0">
            <a:spAutoFit/>
          </a:bodyPr>
          <a:lstStyle/>
          <a:p>
            <a:pPr marL="12700" marR="135890">
              <a:lnSpc>
                <a:spcPts val="2050"/>
              </a:lnSpc>
              <a:spcBef>
                <a:spcPts val="355"/>
              </a:spcBef>
            </a:pPr>
            <a:r>
              <a:rPr sz="1900" spc="-204" dirty="0">
                <a:latin typeface="Arial"/>
                <a:cs typeface="Arial"/>
              </a:rPr>
              <a:t>CLIC</a:t>
            </a:r>
            <a:r>
              <a:rPr sz="1900" spc="-125" dirty="0">
                <a:latin typeface="Arial"/>
                <a:cs typeface="Arial"/>
              </a:rPr>
              <a:t> </a:t>
            </a:r>
            <a:r>
              <a:rPr sz="1900" spc="-85" dirty="0">
                <a:latin typeface="Arial"/>
                <a:cs typeface="Arial"/>
              </a:rPr>
              <a:t>is</a:t>
            </a:r>
            <a:r>
              <a:rPr sz="1900" spc="-95" dirty="0">
                <a:latin typeface="Arial"/>
                <a:cs typeface="Arial"/>
              </a:rPr>
              <a:t> </a:t>
            </a:r>
            <a:r>
              <a:rPr sz="1900" spc="-20" dirty="0">
                <a:latin typeface="Arial"/>
                <a:cs typeface="Arial"/>
              </a:rPr>
              <a:t>fundamental</a:t>
            </a:r>
            <a:r>
              <a:rPr sz="1900" spc="-110" dirty="0">
                <a:latin typeface="Arial"/>
                <a:cs typeface="Arial"/>
              </a:rPr>
              <a:t> </a:t>
            </a:r>
            <a:r>
              <a:rPr sz="1900" spc="75" dirty="0">
                <a:latin typeface="Arial"/>
                <a:cs typeface="Arial"/>
              </a:rPr>
              <a:t>to</a:t>
            </a:r>
            <a:r>
              <a:rPr sz="1900" spc="-105" dirty="0">
                <a:latin typeface="Arial"/>
                <a:cs typeface="Arial"/>
              </a:rPr>
              <a:t> </a:t>
            </a:r>
            <a:r>
              <a:rPr sz="1900" spc="-35" dirty="0">
                <a:latin typeface="Arial"/>
                <a:cs typeface="Arial"/>
              </a:rPr>
              <a:t>mathematical</a:t>
            </a:r>
            <a:r>
              <a:rPr sz="1900" spc="-75" dirty="0">
                <a:latin typeface="Arial"/>
                <a:cs typeface="Arial"/>
              </a:rPr>
              <a:t> </a:t>
            </a:r>
            <a:r>
              <a:rPr sz="1900" spc="-25" dirty="0">
                <a:latin typeface="Arial"/>
                <a:cs typeface="Arial"/>
              </a:rPr>
              <a:t>development</a:t>
            </a:r>
            <a:r>
              <a:rPr sz="1900" spc="-75" dirty="0">
                <a:latin typeface="Arial"/>
                <a:cs typeface="Arial"/>
              </a:rPr>
              <a:t> </a:t>
            </a:r>
            <a:r>
              <a:rPr sz="1900" spc="-145" dirty="0">
                <a:latin typeface="Arial"/>
                <a:cs typeface="Arial"/>
              </a:rPr>
              <a:t>as</a:t>
            </a:r>
            <a:r>
              <a:rPr sz="1900" spc="-100" dirty="0">
                <a:latin typeface="Arial"/>
                <a:cs typeface="Arial"/>
              </a:rPr>
              <a:t> </a:t>
            </a:r>
            <a:r>
              <a:rPr sz="1900" spc="70" dirty="0">
                <a:latin typeface="Arial"/>
                <a:cs typeface="Arial"/>
              </a:rPr>
              <a:t>it</a:t>
            </a:r>
            <a:r>
              <a:rPr sz="1900" spc="-105" dirty="0">
                <a:latin typeface="Arial"/>
                <a:cs typeface="Arial"/>
              </a:rPr>
              <a:t> </a:t>
            </a:r>
            <a:r>
              <a:rPr sz="1900" spc="-85" dirty="0">
                <a:latin typeface="Arial"/>
                <a:cs typeface="Arial"/>
              </a:rPr>
              <a:t>is</a:t>
            </a:r>
            <a:r>
              <a:rPr sz="1900" spc="-110" dirty="0">
                <a:latin typeface="Arial"/>
                <a:cs typeface="Arial"/>
              </a:rPr>
              <a:t> </a:t>
            </a:r>
            <a:r>
              <a:rPr sz="1900" spc="10" dirty="0">
                <a:latin typeface="Arial"/>
                <a:cs typeface="Arial"/>
              </a:rPr>
              <a:t>the</a:t>
            </a:r>
            <a:r>
              <a:rPr sz="1900" spc="-110" dirty="0">
                <a:latin typeface="Arial"/>
                <a:cs typeface="Arial"/>
              </a:rPr>
              <a:t> </a:t>
            </a:r>
            <a:r>
              <a:rPr sz="1900" spc="-40" dirty="0">
                <a:latin typeface="Arial"/>
                <a:cs typeface="Arial"/>
              </a:rPr>
              <a:t>learning  </a:t>
            </a:r>
            <a:r>
              <a:rPr sz="1900" spc="-75" dirty="0">
                <a:latin typeface="Arial"/>
                <a:cs typeface="Arial"/>
              </a:rPr>
              <a:t>sequence</a:t>
            </a:r>
            <a:r>
              <a:rPr sz="1900" spc="-105" dirty="0">
                <a:latin typeface="Arial"/>
                <a:cs typeface="Arial"/>
              </a:rPr>
              <a:t> </a:t>
            </a:r>
            <a:r>
              <a:rPr sz="1900" spc="5" dirty="0">
                <a:latin typeface="Arial"/>
                <a:cs typeface="Arial"/>
              </a:rPr>
              <a:t>through</a:t>
            </a:r>
            <a:r>
              <a:rPr sz="1900" spc="-114" dirty="0">
                <a:latin typeface="Arial"/>
                <a:cs typeface="Arial"/>
              </a:rPr>
              <a:t> </a:t>
            </a:r>
            <a:r>
              <a:rPr sz="1900" spc="-25" dirty="0">
                <a:latin typeface="Arial"/>
                <a:cs typeface="Arial"/>
              </a:rPr>
              <a:t>which</a:t>
            </a:r>
            <a:r>
              <a:rPr sz="1900" spc="-114" dirty="0">
                <a:latin typeface="Arial"/>
                <a:cs typeface="Arial"/>
              </a:rPr>
              <a:t> </a:t>
            </a:r>
            <a:r>
              <a:rPr sz="1900" spc="-5" dirty="0">
                <a:latin typeface="Arial"/>
                <a:cs typeface="Arial"/>
              </a:rPr>
              <a:t>we</a:t>
            </a:r>
            <a:r>
              <a:rPr sz="1900" spc="-114" dirty="0">
                <a:latin typeface="Arial"/>
                <a:cs typeface="Arial"/>
              </a:rPr>
              <a:t> </a:t>
            </a:r>
            <a:r>
              <a:rPr sz="1900" spc="-35" dirty="0">
                <a:latin typeface="Arial"/>
                <a:cs typeface="Arial"/>
              </a:rPr>
              <a:t>all</a:t>
            </a:r>
            <a:r>
              <a:rPr sz="1900" spc="-110" dirty="0">
                <a:latin typeface="Arial"/>
                <a:cs typeface="Arial"/>
              </a:rPr>
              <a:t> </a:t>
            </a:r>
            <a:r>
              <a:rPr sz="1900" spc="-35" dirty="0">
                <a:latin typeface="Arial"/>
                <a:cs typeface="Arial"/>
              </a:rPr>
              <a:t>develop</a:t>
            </a:r>
            <a:r>
              <a:rPr sz="1900" spc="-10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our</a:t>
            </a:r>
            <a:r>
              <a:rPr sz="1900" spc="-110" dirty="0">
                <a:latin typeface="Arial"/>
                <a:cs typeface="Arial"/>
              </a:rPr>
              <a:t> </a:t>
            </a:r>
            <a:r>
              <a:rPr sz="1900" spc="-55" dirty="0">
                <a:latin typeface="Arial"/>
                <a:cs typeface="Arial"/>
              </a:rPr>
              <a:t>numeracy</a:t>
            </a:r>
            <a:r>
              <a:rPr sz="1900" spc="-105" dirty="0">
                <a:latin typeface="Arial"/>
                <a:cs typeface="Arial"/>
              </a:rPr>
              <a:t> </a:t>
            </a:r>
            <a:r>
              <a:rPr sz="1900" spc="-60" dirty="0">
                <a:latin typeface="Arial"/>
                <a:cs typeface="Arial"/>
              </a:rPr>
              <a:t>skills.</a:t>
            </a:r>
            <a:endParaRPr sz="19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350" dirty="0">
              <a:latin typeface="Times New Roman"/>
              <a:cs typeface="Times New Roman"/>
            </a:endParaRPr>
          </a:p>
          <a:p>
            <a:pPr marL="5715" algn="ctr">
              <a:lnSpc>
                <a:spcPct val="100000"/>
              </a:lnSpc>
            </a:pPr>
            <a:r>
              <a:rPr sz="1900" b="1" spc="-120" dirty="0">
                <a:latin typeface="Arial"/>
                <a:cs typeface="Arial"/>
              </a:rPr>
              <a:t>Learn </a:t>
            </a:r>
            <a:r>
              <a:rPr sz="1900" b="1" spc="-25" dirty="0">
                <a:latin typeface="Arial"/>
                <a:cs typeface="Arial"/>
              </a:rPr>
              <a:t>to </a:t>
            </a:r>
            <a:r>
              <a:rPr sz="1900" b="1" spc="-110" dirty="0">
                <a:latin typeface="Arial"/>
                <a:cs typeface="Arial"/>
              </a:rPr>
              <a:t>count</a:t>
            </a:r>
            <a:r>
              <a:rPr sz="1900" b="1" spc="-165" dirty="0">
                <a:latin typeface="Arial"/>
                <a:cs typeface="Arial"/>
              </a:rPr>
              <a:t> </a:t>
            </a:r>
            <a:r>
              <a:rPr sz="1900" b="1" spc="-90" dirty="0">
                <a:latin typeface="Arial"/>
                <a:cs typeface="Arial"/>
              </a:rPr>
              <a:t>(C)</a:t>
            </a:r>
            <a:r>
              <a:rPr lang="en-GB" sz="1900" b="1" spc="-90" dirty="0">
                <a:latin typeface="Arial"/>
                <a:cs typeface="Arial"/>
              </a:rPr>
              <a:t> </a:t>
            </a:r>
            <a:endParaRPr sz="19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350" dirty="0">
              <a:latin typeface="Times New Roman"/>
              <a:cs typeface="Times New Roman"/>
            </a:endParaRPr>
          </a:p>
          <a:p>
            <a:pPr marL="5715" algn="ctr">
              <a:lnSpc>
                <a:spcPct val="100000"/>
              </a:lnSpc>
            </a:pPr>
            <a:r>
              <a:rPr sz="1900" b="1" spc="-120" dirty="0">
                <a:latin typeface="Arial"/>
                <a:cs typeface="Arial"/>
              </a:rPr>
              <a:t>Learn </a:t>
            </a:r>
            <a:r>
              <a:rPr sz="1900" b="1" spc="-25" dirty="0">
                <a:latin typeface="Arial"/>
                <a:cs typeface="Arial"/>
              </a:rPr>
              <a:t>to </a:t>
            </a:r>
            <a:r>
              <a:rPr sz="1900" b="1" spc="-80" dirty="0">
                <a:latin typeface="Arial"/>
                <a:cs typeface="Arial"/>
              </a:rPr>
              <a:t>remember </a:t>
            </a:r>
            <a:r>
              <a:rPr sz="1900" b="1" spc="-75" dirty="0">
                <a:latin typeface="Arial"/>
                <a:cs typeface="Arial"/>
              </a:rPr>
              <a:t>totals </a:t>
            </a:r>
            <a:r>
              <a:rPr sz="1900" b="1" spc="-200" dirty="0">
                <a:latin typeface="Arial"/>
                <a:cs typeface="Arial"/>
              </a:rPr>
              <a:t>as </a:t>
            </a:r>
            <a:r>
              <a:rPr sz="1900" b="1" spc="-100" dirty="0">
                <a:latin typeface="Arial"/>
                <a:cs typeface="Arial"/>
              </a:rPr>
              <a:t>facts</a:t>
            </a:r>
            <a:r>
              <a:rPr sz="1900" b="1" spc="-120" dirty="0">
                <a:latin typeface="Arial"/>
                <a:cs typeface="Arial"/>
              </a:rPr>
              <a:t> </a:t>
            </a:r>
            <a:r>
              <a:rPr sz="1900" b="1" spc="-60" dirty="0">
                <a:latin typeface="Arial"/>
                <a:cs typeface="Arial"/>
              </a:rPr>
              <a:t>(L)</a:t>
            </a:r>
            <a:endParaRPr sz="19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350" dirty="0">
              <a:latin typeface="Times New Roman"/>
              <a:cs typeface="Times New Roman"/>
            </a:endParaRPr>
          </a:p>
          <a:p>
            <a:pPr marL="5715" algn="ctr">
              <a:lnSpc>
                <a:spcPts val="2165"/>
              </a:lnSpc>
            </a:pPr>
            <a:r>
              <a:rPr sz="1900" b="1" spc="-114" dirty="0">
                <a:latin typeface="Arial"/>
                <a:cs typeface="Arial"/>
              </a:rPr>
              <a:t>Apply </a:t>
            </a:r>
            <a:r>
              <a:rPr sz="1900" b="1" spc="-100" dirty="0">
                <a:latin typeface="Arial"/>
                <a:cs typeface="Arial"/>
              </a:rPr>
              <a:t>these facts </a:t>
            </a:r>
            <a:r>
              <a:rPr sz="1900" b="1" spc="-25" dirty="0">
                <a:latin typeface="Arial"/>
                <a:cs typeface="Arial"/>
              </a:rPr>
              <a:t>to </a:t>
            </a:r>
            <a:r>
              <a:rPr sz="1900" b="1" spc="-65" dirty="0">
                <a:latin typeface="Arial"/>
                <a:cs typeface="Arial"/>
              </a:rPr>
              <a:t>new </a:t>
            </a:r>
            <a:r>
              <a:rPr sz="1900" b="1" spc="-110" dirty="0">
                <a:latin typeface="Arial"/>
                <a:cs typeface="Arial"/>
              </a:rPr>
              <a:t>situations </a:t>
            </a:r>
            <a:r>
              <a:rPr sz="1900" b="1" spc="-80" dirty="0">
                <a:latin typeface="Arial"/>
                <a:cs typeface="Arial"/>
              </a:rPr>
              <a:t>through </a:t>
            </a:r>
            <a:r>
              <a:rPr sz="1900" b="1" spc="-114" dirty="0">
                <a:latin typeface="Arial"/>
                <a:cs typeface="Arial"/>
              </a:rPr>
              <a:t>swapping </a:t>
            </a:r>
            <a:r>
              <a:rPr sz="1900" b="1" spc="-50" dirty="0">
                <a:latin typeface="Arial"/>
                <a:cs typeface="Arial"/>
              </a:rPr>
              <a:t>the </a:t>
            </a:r>
            <a:r>
              <a:rPr sz="1900" b="1" spc="-75" dirty="0">
                <a:latin typeface="Arial"/>
                <a:cs typeface="Arial"/>
              </a:rPr>
              <a:t>thing</a:t>
            </a:r>
            <a:r>
              <a:rPr sz="1900" b="1" spc="-155" dirty="0">
                <a:latin typeface="Arial"/>
                <a:cs typeface="Arial"/>
              </a:rPr>
              <a:t> </a:t>
            </a:r>
            <a:r>
              <a:rPr sz="1900" b="1" spc="-100" dirty="0">
                <a:latin typeface="Arial"/>
                <a:cs typeface="Arial"/>
              </a:rPr>
              <a:t>being</a:t>
            </a:r>
            <a:endParaRPr sz="1900" dirty="0">
              <a:latin typeface="Arial"/>
              <a:cs typeface="Arial"/>
            </a:endParaRPr>
          </a:p>
          <a:p>
            <a:pPr marL="7620" algn="ctr">
              <a:lnSpc>
                <a:spcPts val="2165"/>
              </a:lnSpc>
            </a:pPr>
            <a:r>
              <a:rPr sz="1900" b="1" spc="-110" dirty="0">
                <a:latin typeface="Arial"/>
                <a:cs typeface="Arial"/>
              </a:rPr>
              <a:t>counted</a:t>
            </a:r>
            <a:r>
              <a:rPr sz="1900" b="1" spc="-85" dirty="0">
                <a:latin typeface="Arial"/>
                <a:cs typeface="Arial"/>
              </a:rPr>
              <a:t> </a:t>
            </a:r>
            <a:r>
              <a:rPr sz="1900" b="1" spc="20" dirty="0">
                <a:latin typeface="Arial"/>
                <a:cs typeface="Arial"/>
              </a:rPr>
              <a:t>(I)</a:t>
            </a:r>
            <a:endParaRPr sz="19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350" dirty="0">
              <a:latin typeface="Times New Roman"/>
              <a:cs typeface="Times New Roman"/>
            </a:endParaRPr>
          </a:p>
          <a:p>
            <a:pPr marL="3175" algn="ctr">
              <a:lnSpc>
                <a:spcPct val="100000"/>
              </a:lnSpc>
            </a:pPr>
            <a:r>
              <a:rPr sz="1900" b="1" spc="-114" dirty="0">
                <a:latin typeface="Arial"/>
                <a:cs typeface="Arial"/>
              </a:rPr>
              <a:t>Apply </a:t>
            </a:r>
            <a:r>
              <a:rPr sz="1900" b="1" spc="-50" dirty="0">
                <a:latin typeface="Arial"/>
                <a:cs typeface="Arial"/>
              </a:rPr>
              <a:t>the first three </a:t>
            </a:r>
            <a:r>
              <a:rPr sz="1900" b="1" spc="-100" dirty="0">
                <a:latin typeface="Arial"/>
                <a:cs typeface="Arial"/>
              </a:rPr>
              <a:t>elements </a:t>
            </a:r>
            <a:r>
              <a:rPr sz="1900" b="1" spc="-60" dirty="0">
                <a:latin typeface="Arial"/>
                <a:cs typeface="Arial"/>
              </a:rPr>
              <a:t>into </a:t>
            </a:r>
            <a:r>
              <a:rPr sz="1900" b="1" spc="-130" dirty="0">
                <a:latin typeface="Arial"/>
                <a:cs typeface="Arial"/>
              </a:rPr>
              <a:t>a </a:t>
            </a:r>
            <a:r>
              <a:rPr sz="1900" b="1" spc="-60" dirty="0">
                <a:latin typeface="Arial"/>
                <a:cs typeface="Arial"/>
              </a:rPr>
              <a:t>formal </a:t>
            </a:r>
            <a:r>
              <a:rPr sz="1900" b="1" spc="-110" dirty="0">
                <a:latin typeface="Arial"/>
                <a:cs typeface="Arial"/>
              </a:rPr>
              <a:t>calculation</a:t>
            </a:r>
            <a:r>
              <a:rPr sz="1900" b="1" spc="-275" dirty="0">
                <a:latin typeface="Arial"/>
                <a:cs typeface="Arial"/>
              </a:rPr>
              <a:t> </a:t>
            </a:r>
            <a:r>
              <a:rPr sz="1900" b="1" spc="-90" dirty="0">
                <a:latin typeface="Arial"/>
                <a:cs typeface="Arial"/>
              </a:rPr>
              <a:t>(C)</a:t>
            </a:r>
            <a:endParaRPr sz="1900" dirty="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562855" y="3757548"/>
            <a:ext cx="132715" cy="411480"/>
          </a:xfrm>
          <a:custGeom>
            <a:avLst/>
            <a:gdLst/>
            <a:ahLst/>
            <a:cxnLst/>
            <a:rect l="l" t="t" r="r" b="b"/>
            <a:pathLst>
              <a:path w="132714" h="411479">
                <a:moveTo>
                  <a:pt x="15875" y="280924"/>
                </a:moveTo>
                <a:lnTo>
                  <a:pt x="9144" y="284861"/>
                </a:lnTo>
                <a:lnTo>
                  <a:pt x="2286" y="288798"/>
                </a:lnTo>
                <a:lnTo>
                  <a:pt x="0" y="297561"/>
                </a:lnTo>
                <a:lnTo>
                  <a:pt x="3937" y="304419"/>
                </a:lnTo>
                <a:lnTo>
                  <a:pt x="66294" y="411352"/>
                </a:lnTo>
                <a:lnTo>
                  <a:pt x="82883" y="382905"/>
                </a:lnTo>
                <a:lnTo>
                  <a:pt x="51943" y="382905"/>
                </a:lnTo>
                <a:lnTo>
                  <a:pt x="51943" y="330102"/>
                </a:lnTo>
                <a:lnTo>
                  <a:pt x="28575" y="290068"/>
                </a:lnTo>
                <a:lnTo>
                  <a:pt x="24638" y="283209"/>
                </a:lnTo>
                <a:lnTo>
                  <a:pt x="15875" y="280924"/>
                </a:lnTo>
                <a:close/>
              </a:path>
              <a:path w="132714" h="411479">
                <a:moveTo>
                  <a:pt x="51943" y="330102"/>
                </a:moveTo>
                <a:lnTo>
                  <a:pt x="51943" y="382905"/>
                </a:lnTo>
                <a:lnTo>
                  <a:pt x="80518" y="382905"/>
                </a:lnTo>
                <a:lnTo>
                  <a:pt x="80518" y="375793"/>
                </a:lnTo>
                <a:lnTo>
                  <a:pt x="53975" y="375793"/>
                </a:lnTo>
                <a:lnTo>
                  <a:pt x="66294" y="354688"/>
                </a:lnTo>
                <a:lnTo>
                  <a:pt x="51943" y="330102"/>
                </a:lnTo>
                <a:close/>
              </a:path>
              <a:path w="132714" h="411479">
                <a:moveTo>
                  <a:pt x="116713" y="280924"/>
                </a:moveTo>
                <a:lnTo>
                  <a:pt x="107950" y="283209"/>
                </a:lnTo>
                <a:lnTo>
                  <a:pt x="104013" y="290068"/>
                </a:lnTo>
                <a:lnTo>
                  <a:pt x="80645" y="330102"/>
                </a:lnTo>
                <a:lnTo>
                  <a:pt x="80518" y="382905"/>
                </a:lnTo>
                <a:lnTo>
                  <a:pt x="82883" y="382905"/>
                </a:lnTo>
                <a:lnTo>
                  <a:pt x="128651" y="304419"/>
                </a:lnTo>
                <a:lnTo>
                  <a:pt x="132588" y="297561"/>
                </a:lnTo>
                <a:lnTo>
                  <a:pt x="130302" y="288798"/>
                </a:lnTo>
                <a:lnTo>
                  <a:pt x="123444" y="284861"/>
                </a:lnTo>
                <a:lnTo>
                  <a:pt x="116713" y="280924"/>
                </a:lnTo>
                <a:close/>
              </a:path>
              <a:path w="132714" h="411479">
                <a:moveTo>
                  <a:pt x="66294" y="354688"/>
                </a:moveTo>
                <a:lnTo>
                  <a:pt x="53975" y="375793"/>
                </a:lnTo>
                <a:lnTo>
                  <a:pt x="78613" y="375793"/>
                </a:lnTo>
                <a:lnTo>
                  <a:pt x="66294" y="354688"/>
                </a:lnTo>
                <a:close/>
              </a:path>
              <a:path w="132714" h="411479">
                <a:moveTo>
                  <a:pt x="80518" y="330319"/>
                </a:moveTo>
                <a:lnTo>
                  <a:pt x="66294" y="354688"/>
                </a:lnTo>
                <a:lnTo>
                  <a:pt x="78613" y="375793"/>
                </a:lnTo>
                <a:lnTo>
                  <a:pt x="80518" y="375793"/>
                </a:lnTo>
                <a:lnTo>
                  <a:pt x="80518" y="330319"/>
                </a:lnTo>
                <a:close/>
              </a:path>
              <a:path w="132714" h="411479">
                <a:moveTo>
                  <a:pt x="80518" y="0"/>
                </a:moveTo>
                <a:lnTo>
                  <a:pt x="51943" y="0"/>
                </a:lnTo>
                <a:lnTo>
                  <a:pt x="52070" y="330319"/>
                </a:lnTo>
                <a:lnTo>
                  <a:pt x="66294" y="354688"/>
                </a:lnTo>
                <a:lnTo>
                  <a:pt x="80518" y="330319"/>
                </a:lnTo>
                <a:lnTo>
                  <a:pt x="80518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62855" y="4363973"/>
            <a:ext cx="132715" cy="413384"/>
          </a:xfrm>
          <a:custGeom>
            <a:avLst/>
            <a:gdLst/>
            <a:ahLst/>
            <a:cxnLst/>
            <a:rect l="l" t="t" r="r" b="b"/>
            <a:pathLst>
              <a:path w="132714" h="413385">
                <a:moveTo>
                  <a:pt x="15875" y="282448"/>
                </a:moveTo>
                <a:lnTo>
                  <a:pt x="9144" y="286512"/>
                </a:lnTo>
                <a:lnTo>
                  <a:pt x="2286" y="290449"/>
                </a:lnTo>
                <a:lnTo>
                  <a:pt x="0" y="299212"/>
                </a:lnTo>
                <a:lnTo>
                  <a:pt x="66294" y="412876"/>
                </a:lnTo>
                <a:lnTo>
                  <a:pt x="82808" y="384556"/>
                </a:lnTo>
                <a:lnTo>
                  <a:pt x="51943" y="384556"/>
                </a:lnTo>
                <a:lnTo>
                  <a:pt x="51943" y="331626"/>
                </a:lnTo>
                <a:lnTo>
                  <a:pt x="28575" y="291592"/>
                </a:lnTo>
                <a:lnTo>
                  <a:pt x="24638" y="284733"/>
                </a:lnTo>
                <a:lnTo>
                  <a:pt x="15875" y="282448"/>
                </a:lnTo>
                <a:close/>
              </a:path>
              <a:path w="132714" h="413385">
                <a:moveTo>
                  <a:pt x="51943" y="331626"/>
                </a:moveTo>
                <a:lnTo>
                  <a:pt x="51943" y="384556"/>
                </a:lnTo>
                <a:lnTo>
                  <a:pt x="80518" y="384556"/>
                </a:lnTo>
                <a:lnTo>
                  <a:pt x="80518" y="377317"/>
                </a:lnTo>
                <a:lnTo>
                  <a:pt x="53975" y="377317"/>
                </a:lnTo>
                <a:lnTo>
                  <a:pt x="66294" y="356212"/>
                </a:lnTo>
                <a:lnTo>
                  <a:pt x="51943" y="331626"/>
                </a:lnTo>
                <a:close/>
              </a:path>
              <a:path w="132714" h="413385">
                <a:moveTo>
                  <a:pt x="116713" y="282448"/>
                </a:moveTo>
                <a:lnTo>
                  <a:pt x="107950" y="284733"/>
                </a:lnTo>
                <a:lnTo>
                  <a:pt x="104013" y="291592"/>
                </a:lnTo>
                <a:lnTo>
                  <a:pt x="80645" y="331626"/>
                </a:lnTo>
                <a:lnTo>
                  <a:pt x="80518" y="384556"/>
                </a:lnTo>
                <a:lnTo>
                  <a:pt x="82808" y="384556"/>
                </a:lnTo>
                <a:lnTo>
                  <a:pt x="132588" y="299212"/>
                </a:lnTo>
                <a:lnTo>
                  <a:pt x="130302" y="290449"/>
                </a:lnTo>
                <a:lnTo>
                  <a:pt x="123444" y="286512"/>
                </a:lnTo>
                <a:lnTo>
                  <a:pt x="116713" y="282448"/>
                </a:lnTo>
                <a:close/>
              </a:path>
              <a:path w="132714" h="413385">
                <a:moveTo>
                  <a:pt x="66294" y="356212"/>
                </a:moveTo>
                <a:lnTo>
                  <a:pt x="53975" y="377317"/>
                </a:lnTo>
                <a:lnTo>
                  <a:pt x="78613" y="377317"/>
                </a:lnTo>
                <a:lnTo>
                  <a:pt x="66294" y="356212"/>
                </a:lnTo>
                <a:close/>
              </a:path>
              <a:path w="132714" h="413385">
                <a:moveTo>
                  <a:pt x="80518" y="331843"/>
                </a:moveTo>
                <a:lnTo>
                  <a:pt x="66294" y="356212"/>
                </a:lnTo>
                <a:lnTo>
                  <a:pt x="78613" y="377317"/>
                </a:lnTo>
                <a:lnTo>
                  <a:pt x="80518" y="377317"/>
                </a:lnTo>
                <a:lnTo>
                  <a:pt x="80518" y="331843"/>
                </a:lnTo>
                <a:close/>
              </a:path>
              <a:path w="132714" h="413385">
                <a:moveTo>
                  <a:pt x="80518" y="0"/>
                </a:moveTo>
                <a:lnTo>
                  <a:pt x="51943" y="0"/>
                </a:lnTo>
                <a:lnTo>
                  <a:pt x="52070" y="331843"/>
                </a:lnTo>
                <a:lnTo>
                  <a:pt x="66294" y="356212"/>
                </a:lnTo>
                <a:lnTo>
                  <a:pt x="80518" y="331843"/>
                </a:lnTo>
                <a:lnTo>
                  <a:pt x="80518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562855" y="5248275"/>
            <a:ext cx="132715" cy="413384"/>
          </a:xfrm>
          <a:custGeom>
            <a:avLst/>
            <a:gdLst/>
            <a:ahLst/>
            <a:cxnLst/>
            <a:rect l="l" t="t" r="r" b="b"/>
            <a:pathLst>
              <a:path w="132714" h="413385">
                <a:moveTo>
                  <a:pt x="15875" y="282447"/>
                </a:moveTo>
                <a:lnTo>
                  <a:pt x="9144" y="286384"/>
                </a:lnTo>
                <a:lnTo>
                  <a:pt x="2286" y="290322"/>
                </a:lnTo>
                <a:lnTo>
                  <a:pt x="0" y="299084"/>
                </a:lnTo>
                <a:lnTo>
                  <a:pt x="3937" y="305943"/>
                </a:lnTo>
                <a:lnTo>
                  <a:pt x="66294" y="412813"/>
                </a:lnTo>
                <a:lnTo>
                  <a:pt x="82841" y="384454"/>
                </a:lnTo>
                <a:lnTo>
                  <a:pt x="51943" y="384454"/>
                </a:lnTo>
                <a:lnTo>
                  <a:pt x="51943" y="331602"/>
                </a:lnTo>
                <a:lnTo>
                  <a:pt x="28575" y="291591"/>
                </a:lnTo>
                <a:lnTo>
                  <a:pt x="24638" y="284734"/>
                </a:lnTo>
                <a:lnTo>
                  <a:pt x="15875" y="282447"/>
                </a:lnTo>
                <a:close/>
              </a:path>
              <a:path w="132714" h="413385">
                <a:moveTo>
                  <a:pt x="51943" y="331602"/>
                </a:moveTo>
                <a:lnTo>
                  <a:pt x="51943" y="384454"/>
                </a:lnTo>
                <a:lnTo>
                  <a:pt x="80518" y="384454"/>
                </a:lnTo>
                <a:lnTo>
                  <a:pt x="80518" y="377266"/>
                </a:lnTo>
                <a:lnTo>
                  <a:pt x="53975" y="377266"/>
                </a:lnTo>
                <a:lnTo>
                  <a:pt x="66294" y="356173"/>
                </a:lnTo>
                <a:lnTo>
                  <a:pt x="51943" y="331602"/>
                </a:lnTo>
                <a:close/>
              </a:path>
              <a:path w="132714" h="413385">
                <a:moveTo>
                  <a:pt x="116713" y="282447"/>
                </a:moveTo>
                <a:lnTo>
                  <a:pt x="107950" y="284734"/>
                </a:lnTo>
                <a:lnTo>
                  <a:pt x="104013" y="291591"/>
                </a:lnTo>
                <a:lnTo>
                  <a:pt x="80645" y="331602"/>
                </a:lnTo>
                <a:lnTo>
                  <a:pt x="80518" y="384454"/>
                </a:lnTo>
                <a:lnTo>
                  <a:pt x="82841" y="384454"/>
                </a:lnTo>
                <a:lnTo>
                  <a:pt x="128651" y="305943"/>
                </a:lnTo>
                <a:lnTo>
                  <a:pt x="132588" y="299084"/>
                </a:lnTo>
                <a:lnTo>
                  <a:pt x="130302" y="290322"/>
                </a:lnTo>
                <a:lnTo>
                  <a:pt x="123444" y="286384"/>
                </a:lnTo>
                <a:lnTo>
                  <a:pt x="116713" y="282447"/>
                </a:lnTo>
                <a:close/>
              </a:path>
              <a:path w="132714" h="413385">
                <a:moveTo>
                  <a:pt x="66294" y="356173"/>
                </a:moveTo>
                <a:lnTo>
                  <a:pt x="53975" y="377266"/>
                </a:lnTo>
                <a:lnTo>
                  <a:pt x="78613" y="377266"/>
                </a:lnTo>
                <a:lnTo>
                  <a:pt x="66294" y="356173"/>
                </a:lnTo>
                <a:close/>
              </a:path>
              <a:path w="132714" h="413385">
                <a:moveTo>
                  <a:pt x="80518" y="331819"/>
                </a:moveTo>
                <a:lnTo>
                  <a:pt x="66294" y="356173"/>
                </a:lnTo>
                <a:lnTo>
                  <a:pt x="78613" y="377266"/>
                </a:lnTo>
                <a:lnTo>
                  <a:pt x="80518" y="377266"/>
                </a:lnTo>
                <a:lnTo>
                  <a:pt x="80518" y="331819"/>
                </a:lnTo>
                <a:close/>
              </a:path>
              <a:path w="132714" h="413385">
                <a:moveTo>
                  <a:pt x="80518" y="0"/>
                </a:moveTo>
                <a:lnTo>
                  <a:pt x="51943" y="0"/>
                </a:lnTo>
                <a:lnTo>
                  <a:pt x="52070" y="331819"/>
                </a:lnTo>
                <a:lnTo>
                  <a:pt x="66294" y="356173"/>
                </a:lnTo>
                <a:lnTo>
                  <a:pt x="80518" y="331819"/>
                </a:lnTo>
                <a:lnTo>
                  <a:pt x="80518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49345" y="580136"/>
            <a:ext cx="284416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GB" spc="-225" dirty="0"/>
              <a:t>A </a:t>
            </a:r>
            <a:r>
              <a:rPr lang="en-GB" spc="-95" dirty="0"/>
              <a:t>daily</a:t>
            </a:r>
            <a:r>
              <a:rPr lang="en-GB" spc="-395" dirty="0"/>
              <a:t> </a:t>
            </a:r>
            <a:r>
              <a:rPr lang="en-GB" spc="-145" dirty="0"/>
              <a:t>dose</a:t>
            </a:r>
            <a:endParaRPr spc="-145" dirty="0"/>
          </a:p>
        </p:txBody>
      </p:sp>
      <p:sp>
        <p:nvSpPr>
          <p:cNvPr id="3" name="object 3"/>
          <p:cNvSpPr txBox="1"/>
          <p:nvPr/>
        </p:nvSpPr>
        <p:spPr>
          <a:xfrm>
            <a:off x="950467" y="2531745"/>
            <a:ext cx="7208520" cy="3675365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 marR="307975">
              <a:spcBef>
                <a:spcPts val="100"/>
              </a:spcBef>
            </a:pPr>
            <a:r>
              <a:rPr sz="2400" spc="-254" dirty="0">
                <a:latin typeface="Arial"/>
                <a:cs typeface="Arial"/>
              </a:rPr>
              <a:t>CLIC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-105" dirty="0">
                <a:latin typeface="Arial"/>
                <a:cs typeface="Arial"/>
              </a:rPr>
              <a:t>is</a:t>
            </a:r>
            <a:r>
              <a:rPr sz="2400" spc="-160" dirty="0">
                <a:latin typeface="Arial"/>
                <a:cs typeface="Arial"/>
              </a:rPr>
              <a:t> a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50" dirty="0">
                <a:latin typeface="Arial"/>
                <a:cs typeface="Arial"/>
              </a:rPr>
              <a:t>sequential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30" dirty="0">
                <a:latin typeface="Arial"/>
                <a:cs typeface="Arial"/>
              </a:rPr>
              <a:t>programme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75" dirty="0">
                <a:latin typeface="Arial"/>
                <a:cs typeface="Arial"/>
              </a:rPr>
              <a:t>of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55" dirty="0">
                <a:latin typeface="Arial"/>
                <a:cs typeface="Arial"/>
              </a:rPr>
              <a:t>daily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-100" dirty="0">
                <a:latin typeface="Arial"/>
                <a:cs typeface="Arial"/>
              </a:rPr>
              <a:t>basic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65" dirty="0">
                <a:latin typeface="Arial"/>
                <a:cs typeface="Arial"/>
              </a:rPr>
              <a:t>skills</a:t>
            </a:r>
            <a:r>
              <a:rPr sz="2400" spc="-160" dirty="0">
                <a:latin typeface="Arial"/>
                <a:cs typeface="Arial"/>
              </a:rPr>
              <a:t> </a:t>
            </a:r>
            <a:r>
              <a:rPr sz="2400" spc="65" dirty="0">
                <a:latin typeface="Arial"/>
                <a:cs typeface="Arial"/>
              </a:rPr>
              <a:t>for  </a:t>
            </a:r>
            <a:r>
              <a:rPr sz="2400" spc="-45" dirty="0">
                <a:latin typeface="Arial"/>
                <a:cs typeface="Arial"/>
              </a:rPr>
              <a:t>mathematics</a:t>
            </a:r>
            <a:r>
              <a:rPr lang="en-US" sz="2400" spc="-45" dirty="0">
                <a:latin typeface="Arial"/>
                <a:cs typeface="Arial"/>
              </a:rPr>
              <a:t> and they are revisited each lesson. 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3500" dirty="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sz="2400" spc="-140" dirty="0">
                <a:latin typeface="Arial"/>
                <a:cs typeface="Arial"/>
              </a:rPr>
              <a:t>By</a:t>
            </a:r>
            <a:r>
              <a:rPr sz="2400" spc="-155" dirty="0">
                <a:latin typeface="Arial"/>
                <a:cs typeface="Arial"/>
              </a:rPr>
              <a:t> </a:t>
            </a:r>
            <a:r>
              <a:rPr sz="2400" spc="-15" dirty="0">
                <a:latin typeface="Arial"/>
                <a:cs typeface="Arial"/>
              </a:rPr>
              <a:t>implementing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15" dirty="0">
                <a:latin typeface="Arial"/>
                <a:cs typeface="Arial"/>
              </a:rPr>
              <a:t>this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30" dirty="0">
                <a:latin typeface="Arial"/>
                <a:cs typeface="Arial"/>
              </a:rPr>
              <a:t>programme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we</a:t>
            </a:r>
            <a:r>
              <a:rPr sz="2400" spc="-155" dirty="0">
                <a:latin typeface="Arial"/>
                <a:cs typeface="Arial"/>
              </a:rPr>
              <a:t> </a:t>
            </a:r>
            <a:r>
              <a:rPr sz="2400" spc="-105" dirty="0">
                <a:latin typeface="Arial"/>
                <a:cs typeface="Arial"/>
              </a:rPr>
              <a:t>can</a:t>
            </a:r>
            <a:r>
              <a:rPr sz="2400" spc="-155" dirty="0">
                <a:latin typeface="Arial"/>
                <a:cs typeface="Arial"/>
              </a:rPr>
              <a:t> </a:t>
            </a:r>
            <a:r>
              <a:rPr sz="2400" spc="-75" dirty="0">
                <a:latin typeface="Arial"/>
                <a:cs typeface="Arial"/>
              </a:rPr>
              <a:t>ensure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45" dirty="0">
                <a:latin typeface="Arial"/>
                <a:cs typeface="Arial"/>
              </a:rPr>
              <a:t>that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45" dirty="0">
                <a:latin typeface="Arial"/>
                <a:cs typeface="Arial"/>
              </a:rPr>
              <a:t>all  </a:t>
            </a:r>
            <a:r>
              <a:rPr sz="2400" spc="-35" dirty="0">
                <a:latin typeface="Arial"/>
                <a:cs typeface="Arial"/>
              </a:rPr>
              <a:t>children </a:t>
            </a:r>
            <a:r>
              <a:rPr sz="2400" spc="-90" dirty="0">
                <a:latin typeface="Arial"/>
                <a:cs typeface="Arial"/>
              </a:rPr>
              <a:t>have </a:t>
            </a:r>
            <a:r>
              <a:rPr sz="2400" spc="-160" dirty="0">
                <a:latin typeface="Arial"/>
                <a:cs typeface="Arial"/>
              </a:rPr>
              <a:t>a </a:t>
            </a:r>
            <a:r>
              <a:rPr sz="2400" spc="-25" dirty="0">
                <a:latin typeface="Arial"/>
                <a:cs typeface="Arial"/>
              </a:rPr>
              <a:t>constant, </a:t>
            </a:r>
            <a:r>
              <a:rPr sz="2400" spc="-55" dirty="0">
                <a:latin typeface="Arial"/>
                <a:cs typeface="Arial"/>
              </a:rPr>
              <a:t>daily </a:t>
            </a:r>
            <a:r>
              <a:rPr sz="2400" spc="-30" dirty="0">
                <a:latin typeface="Arial"/>
                <a:cs typeface="Arial"/>
              </a:rPr>
              <a:t>drive </a:t>
            </a:r>
            <a:r>
              <a:rPr sz="2400" spc="100" dirty="0">
                <a:latin typeface="Arial"/>
                <a:cs typeface="Arial"/>
              </a:rPr>
              <a:t>to </a:t>
            </a:r>
            <a:r>
              <a:rPr sz="2400" spc="-60" dirty="0">
                <a:latin typeface="Arial"/>
                <a:cs typeface="Arial"/>
              </a:rPr>
              <a:t>up-level </a:t>
            </a:r>
            <a:r>
              <a:rPr sz="2400" spc="20" dirty="0">
                <a:latin typeface="Arial"/>
                <a:cs typeface="Arial"/>
              </a:rPr>
              <a:t>their  </a:t>
            </a:r>
            <a:r>
              <a:rPr sz="2400" spc="-45" dirty="0">
                <a:latin typeface="Arial"/>
                <a:cs typeface="Arial"/>
              </a:rPr>
              <a:t>mathematics </a:t>
            </a:r>
            <a:r>
              <a:rPr sz="2400" spc="-25" dirty="0">
                <a:latin typeface="Arial"/>
                <a:cs typeface="Arial"/>
              </a:rPr>
              <a:t>knowledge </a:t>
            </a:r>
            <a:r>
              <a:rPr sz="2400" spc="-75" dirty="0">
                <a:latin typeface="Arial"/>
                <a:cs typeface="Arial"/>
              </a:rPr>
              <a:t>and</a:t>
            </a:r>
            <a:r>
              <a:rPr sz="2400" spc="-365" dirty="0">
                <a:latin typeface="Arial"/>
                <a:cs typeface="Arial"/>
              </a:rPr>
              <a:t> </a:t>
            </a:r>
            <a:r>
              <a:rPr sz="2400" spc="-65" dirty="0">
                <a:latin typeface="Arial"/>
                <a:cs typeface="Arial"/>
              </a:rPr>
              <a:t>skills.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500" dirty="0">
              <a:latin typeface="Times New Roman"/>
              <a:cs typeface="Times New Roman"/>
            </a:endParaRPr>
          </a:p>
          <a:p>
            <a:pPr marL="12700" marR="100965">
              <a:lnSpc>
                <a:spcPct val="100000"/>
              </a:lnSpc>
              <a:spcBef>
                <a:spcPts val="5"/>
              </a:spcBef>
            </a:pPr>
            <a:r>
              <a:rPr sz="2400" spc="-135" dirty="0">
                <a:latin typeface="Arial"/>
                <a:cs typeface="Arial"/>
              </a:rPr>
              <a:t>The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40" dirty="0">
                <a:latin typeface="Arial"/>
                <a:cs typeface="Arial"/>
              </a:rPr>
              <a:t>frequency</a:t>
            </a:r>
            <a:r>
              <a:rPr sz="2400" spc="-130" dirty="0">
                <a:latin typeface="Arial"/>
                <a:cs typeface="Arial"/>
              </a:rPr>
              <a:t> </a:t>
            </a:r>
            <a:r>
              <a:rPr sz="2400" spc="-75" dirty="0">
                <a:latin typeface="Arial"/>
                <a:cs typeface="Arial"/>
              </a:rPr>
              <a:t>and</a:t>
            </a:r>
            <a:r>
              <a:rPr sz="2400" spc="-130" dirty="0">
                <a:latin typeface="Arial"/>
                <a:cs typeface="Arial"/>
              </a:rPr>
              <a:t> </a:t>
            </a:r>
            <a:r>
              <a:rPr sz="2400" spc="-45" dirty="0">
                <a:latin typeface="Arial"/>
                <a:cs typeface="Arial"/>
              </a:rPr>
              <a:t>focus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75" dirty="0">
                <a:latin typeface="Arial"/>
                <a:cs typeface="Arial"/>
              </a:rPr>
              <a:t>of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15" dirty="0">
                <a:latin typeface="Arial"/>
                <a:cs typeface="Arial"/>
              </a:rPr>
              <a:t>this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30" dirty="0">
                <a:latin typeface="Arial"/>
                <a:cs typeface="Arial"/>
              </a:rPr>
              <a:t>programme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105" dirty="0">
                <a:latin typeface="Arial"/>
                <a:cs typeface="Arial"/>
              </a:rPr>
              <a:t>is</a:t>
            </a:r>
            <a:r>
              <a:rPr sz="2400" spc="-155" dirty="0">
                <a:latin typeface="Arial"/>
                <a:cs typeface="Arial"/>
              </a:rPr>
              <a:t> </a:t>
            </a:r>
            <a:r>
              <a:rPr sz="2400" spc="-70" dirty="0">
                <a:latin typeface="Arial"/>
                <a:cs typeface="Arial"/>
              </a:rPr>
              <a:t>essential  </a:t>
            </a:r>
            <a:r>
              <a:rPr sz="2400" spc="-25" dirty="0">
                <a:latin typeface="Arial"/>
                <a:cs typeface="Arial"/>
              </a:rPr>
              <a:t>in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order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65" dirty="0">
                <a:latin typeface="Arial"/>
                <a:cs typeface="Arial"/>
              </a:rPr>
              <a:t>for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-35" dirty="0">
                <a:latin typeface="Arial"/>
                <a:cs typeface="Arial"/>
              </a:rPr>
              <a:t>children</a:t>
            </a:r>
            <a:r>
              <a:rPr sz="2400" spc="-135" dirty="0">
                <a:latin typeface="Arial"/>
                <a:cs typeface="Arial"/>
              </a:rPr>
              <a:t> </a:t>
            </a:r>
            <a:r>
              <a:rPr sz="2400" spc="100" dirty="0">
                <a:latin typeface="Arial"/>
                <a:cs typeface="Arial"/>
              </a:rPr>
              <a:t>to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-85" dirty="0">
                <a:latin typeface="Arial"/>
                <a:cs typeface="Arial"/>
              </a:rPr>
              <a:t>make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55" dirty="0">
                <a:latin typeface="Arial"/>
                <a:cs typeface="Arial"/>
              </a:rPr>
              <a:t>progress.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7214" y="2442743"/>
            <a:ext cx="5459095" cy="2586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20000"/>
              </a:lnSpc>
              <a:spcBef>
                <a:spcPts val="100"/>
              </a:spcBef>
            </a:pPr>
            <a:r>
              <a:rPr sz="2800" u="heavy" spc="-5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Monday </a:t>
            </a:r>
            <a:r>
              <a:rPr sz="2800" u="heavy" spc="114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to </a:t>
            </a:r>
            <a:r>
              <a:rPr lang="en-GB" sz="2800" u="heavy" spc="-11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Friday</a:t>
            </a:r>
            <a:r>
              <a:rPr sz="2800" u="heavy" spc="-52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800" u="heavy" spc="-229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(CLIC </a:t>
            </a:r>
            <a:r>
              <a:rPr sz="2800" u="heavy" spc="-14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Sessions) </a:t>
            </a:r>
            <a:r>
              <a:rPr sz="2800" spc="-140" dirty="0">
                <a:latin typeface="Arial"/>
                <a:cs typeface="Arial"/>
              </a:rPr>
              <a:t> </a:t>
            </a:r>
            <a:r>
              <a:rPr sz="2800" spc="-65" dirty="0">
                <a:latin typeface="Arial"/>
                <a:cs typeface="Arial"/>
              </a:rPr>
              <a:t>Counting </a:t>
            </a:r>
            <a:r>
              <a:rPr sz="2800" spc="-160" dirty="0">
                <a:latin typeface="Arial"/>
                <a:cs typeface="Arial"/>
              </a:rPr>
              <a:t>– </a:t>
            </a:r>
            <a:r>
              <a:rPr sz="2800" spc="-185" dirty="0">
                <a:latin typeface="Arial"/>
                <a:cs typeface="Arial"/>
              </a:rPr>
              <a:t>5</a:t>
            </a:r>
            <a:r>
              <a:rPr sz="2800" spc="-275" dirty="0">
                <a:latin typeface="Arial"/>
                <a:cs typeface="Arial"/>
              </a:rPr>
              <a:t> </a:t>
            </a:r>
            <a:r>
              <a:rPr sz="2800" spc="-40" dirty="0">
                <a:latin typeface="Arial"/>
                <a:cs typeface="Arial"/>
              </a:rPr>
              <a:t>minutes</a:t>
            </a:r>
            <a:endParaRPr sz="2800" dirty="0">
              <a:latin typeface="Arial"/>
              <a:cs typeface="Arial"/>
            </a:endParaRPr>
          </a:p>
          <a:p>
            <a:pPr marL="1178560">
              <a:lnSpc>
                <a:spcPct val="100000"/>
              </a:lnSpc>
              <a:spcBef>
                <a:spcPts val="675"/>
              </a:spcBef>
            </a:pPr>
            <a:r>
              <a:rPr sz="2800" spc="-95" dirty="0">
                <a:latin typeface="Arial"/>
                <a:cs typeface="Arial"/>
              </a:rPr>
              <a:t>Learn </a:t>
            </a:r>
            <a:r>
              <a:rPr sz="2800" spc="-10" dirty="0">
                <a:latin typeface="Arial"/>
                <a:cs typeface="Arial"/>
              </a:rPr>
              <a:t>Its </a:t>
            </a:r>
            <a:r>
              <a:rPr sz="2800" spc="-160" dirty="0">
                <a:latin typeface="Arial"/>
                <a:cs typeface="Arial"/>
              </a:rPr>
              <a:t>– </a:t>
            </a:r>
            <a:r>
              <a:rPr sz="2800" spc="-185" dirty="0">
                <a:latin typeface="Arial"/>
                <a:cs typeface="Arial"/>
              </a:rPr>
              <a:t>5</a:t>
            </a:r>
            <a:r>
              <a:rPr sz="2800" spc="-420" dirty="0">
                <a:latin typeface="Arial"/>
                <a:cs typeface="Arial"/>
              </a:rPr>
              <a:t> </a:t>
            </a:r>
            <a:r>
              <a:rPr sz="2800" spc="-40" dirty="0">
                <a:latin typeface="Arial"/>
                <a:cs typeface="Arial"/>
              </a:rPr>
              <a:t>minutes</a:t>
            </a:r>
            <a:endParaRPr sz="2800" dirty="0">
              <a:latin typeface="Arial"/>
              <a:cs typeface="Arial"/>
            </a:endParaRPr>
          </a:p>
          <a:p>
            <a:pPr marL="562610" marR="557530" algn="ctr">
              <a:lnSpc>
                <a:spcPct val="120000"/>
              </a:lnSpc>
            </a:pPr>
            <a:r>
              <a:rPr sz="2800" spc="10" dirty="0">
                <a:latin typeface="Arial"/>
                <a:cs typeface="Arial"/>
              </a:rPr>
              <a:t>It’s </a:t>
            </a:r>
            <a:r>
              <a:rPr sz="2800" spc="-15" dirty="0">
                <a:latin typeface="Arial"/>
                <a:cs typeface="Arial"/>
              </a:rPr>
              <a:t>Nothing </a:t>
            </a:r>
            <a:r>
              <a:rPr sz="2800" spc="-50" dirty="0">
                <a:latin typeface="Arial"/>
                <a:cs typeface="Arial"/>
              </a:rPr>
              <a:t>New</a:t>
            </a:r>
            <a:r>
              <a:rPr sz="2800" spc="-495" dirty="0">
                <a:latin typeface="Arial"/>
                <a:cs typeface="Arial"/>
              </a:rPr>
              <a:t> </a:t>
            </a:r>
            <a:r>
              <a:rPr sz="2800" spc="-160" dirty="0">
                <a:latin typeface="Arial"/>
                <a:cs typeface="Arial"/>
              </a:rPr>
              <a:t>– </a:t>
            </a:r>
            <a:r>
              <a:rPr sz="2800" spc="-185" dirty="0">
                <a:latin typeface="Arial"/>
                <a:cs typeface="Arial"/>
              </a:rPr>
              <a:t>5 </a:t>
            </a:r>
            <a:r>
              <a:rPr sz="2800" spc="-40" dirty="0">
                <a:latin typeface="Arial"/>
                <a:cs typeface="Arial"/>
              </a:rPr>
              <a:t>minutes  </a:t>
            </a:r>
            <a:r>
              <a:rPr sz="2800" spc="-95" dirty="0">
                <a:latin typeface="Arial"/>
                <a:cs typeface="Arial"/>
              </a:rPr>
              <a:t>Calculations </a:t>
            </a:r>
            <a:r>
              <a:rPr sz="2800" spc="-160" dirty="0">
                <a:latin typeface="Arial"/>
                <a:cs typeface="Arial"/>
              </a:rPr>
              <a:t>– </a:t>
            </a:r>
            <a:r>
              <a:rPr sz="2800" spc="-185" dirty="0">
                <a:latin typeface="Arial"/>
                <a:cs typeface="Arial"/>
              </a:rPr>
              <a:t>5</a:t>
            </a:r>
            <a:r>
              <a:rPr sz="2800" spc="-254" dirty="0">
                <a:latin typeface="Arial"/>
                <a:cs typeface="Arial"/>
              </a:rPr>
              <a:t> </a:t>
            </a:r>
            <a:r>
              <a:rPr sz="2800" spc="-40" dirty="0">
                <a:latin typeface="Arial"/>
                <a:cs typeface="Arial"/>
              </a:rPr>
              <a:t>minutes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88898" y="310083"/>
            <a:ext cx="7368540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30475" marR="5080" indent="-2518410">
              <a:lnSpc>
                <a:spcPct val="100000"/>
              </a:lnSpc>
              <a:spcBef>
                <a:spcPts val="95"/>
              </a:spcBef>
            </a:pPr>
            <a:r>
              <a:rPr sz="4000" spc="-40" dirty="0"/>
              <a:t>How</a:t>
            </a:r>
            <a:r>
              <a:rPr sz="4000" spc="-245" dirty="0"/>
              <a:t> </a:t>
            </a:r>
            <a:r>
              <a:rPr sz="4000" spc="45" dirty="0"/>
              <a:t>will</a:t>
            </a:r>
            <a:r>
              <a:rPr sz="4000" spc="-245" dirty="0"/>
              <a:t> </a:t>
            </a:r>
            <a:r>
              <a:rPr sz="4000" spc="30" dirty="0"/>
              <a:t>the</a:t>
            </a:r>
            <a:r>
              <a:rPr sz="4000" spc="-260" dirty="0"/>
              <a:t> </a:t>
            </a:r>
            <a:r>
              <a:rPr sz="4000" spc="-90" dirty="0"/>
              <a:t>daily</a:t>
            </a:r>
            <a:r>
              <a:rPr sz="4000" spc="-250" dirty="0"/>
              <a:t> </a:t>
            </a:r>
            <a:r>
              <a:rPr sz="4000" spc="-80" dirty="0"/>
              <a:t>maths</a:t>
            </a:r>
            <a:r>
              <a:rPr sz="4000" spc="-250" dirty="0"/>
              <a:t> </a:t>
            </a:r>
            <a:r>
              <a:rPr sz="4000" spc="-145" dirty="0"/>
              <a:t>lesson</a:t>
            </a:r>
            <a:r>
              <a:rPr sz="4000" spc="-254" dirty="0"/>
              <a:t> </a:t>
            </a:r>
            <a:r>
              <a:rPr sz="4000" spc="-90" dirty="0"/>
              <a:t>be  </a:t>
            </a:r>
            <a:r>
              <a:rPr sz="4000" spc="-170" dirty="0"/>
              <a:t>organised?</a:t>
            </a:r>
            <a:endParaRPr sz="4000"/>
          </a:p>
        </p:txBody>
      </p:sp>
      <p:sp>
        <p:nvSpPr>
          <p:cNvPr id="4" name="object 4"/>
          <p:cNvSpPr/>
          <p:nvPr/>
        </p:nvSpPr>
        <p:spPr>
          <a:xfrm>
            <a:off x="379412" y="3427476"/>
            <a:ext cx="1782699" cy="17826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8A6331-31BE-4B26-A2A2-8B9D10C84CF4}"/>
              </a:ext>
            </a:extLst>
          </p:cNvPr>
          <p:cNvSpPr txBox="1"/>
          <p:nvPr/>
        </p:nvSpPr>
        <p:spPr>
          <a:xfrm>
            <a:off x="888898" y="5410200"/>
            <a:ext cx="74931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followed by a full maths lesson where the children will get the chance to apply these skills to problems, challenges and real-life situations.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50467" y="2688716"/>
            <a:ext cx="7195184" cy="2586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5115" marR="5080" indent="-272415">
              <a:lnSpc>
                <a:spcPct val="100000"/>
              </a:lnSpc>
              <a:spcBef>
                <a:spcPts val="100"/>
              </a:spcBef>
              <a:buClr>
                <a:srgbClr val="00FFFF"/>
              </a:buClr>
              <a:buFont typeface="Symbol"/>
              <a:buChar char=""/>
              <a:tabLst>
                <a:tab pos="285750" algn="l"/>
              </a:tabLst>
            </a:pPr>
            <a:r>
              <a:rPr sz="2400" spc="-75" dirty="0">
                <a:solidFill>
                  <a:srgbClr val="253A85"/>
                </a:solidFill>
                <a:latin typeface="Arial"/>
                <a:cs typeface="Arial"/>
              </a:rPr>
              <a:t>Children</a:t>
            </a:r>
            <a:r>
              <a:rPr sz="2400" spc="-14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25" dirty="0">
                <a:solidFill>
                  <a:srgbClr val="253A85"/>
                </a:solidFill>
                <a:latin typeface="Arial"/>
                <a:cs typeface="Arial"/>
              </a:rPr>
              <a:t>will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253A85"/>
                </a:solidFill>
                <a:latin typeface="Arial"/>
                <a:cs typeface="Arial"/>
              </a:rPr>
              <a:t>count</a:t>
            </a:r>
            <a:r>
              <a:rPr sz="2400" spc="-14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253A85"/>
                </a:solidFill>
                <a:latin typeface="Arial"/>
                <a:cs typeface="Arial"/>
              </a:rPr>
              <a:t>forwards,</a:t>
            </a:r>
            <a:r>
              <a:rPr sz="2400" spc="-15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65" dirty="0">
                <a:solidFill>
                  <a:srgbClr val="253A85"/>
                </a:solidFill>
                <a:latin typeface="Arial"/>
                <a:cs typeface="Arial"/>
              </a:rPr>
              <a:t>backwards,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25" dirty="0">
                <a:solidFill>
                  <a:srgbClr val="253A85"/>
                </a:solidFill>
                <a:latin typeface="Arial"/>
                <a:cs typeface="Arial"/>
              </a:rPr>
              <a:t>in</a:t>
            </a:r>
            <a:r>
              <a:rPr sz="2400" spc="-13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160" dirty="0">
                <a:solidFill>
                  <a:srgbClr val="253A85"/>
                </a:solidFill>
                <a:latin typeface="Arial"/>
                <a:cs typeface="Arial"/>
              </a:rPr>
              <a:t>a</a:t>
            </a:r>
            <a:r>
              <a:rPr sz="2400" spc="-13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60" dirty="0">
                <a:solidFill>
                  <a:srgbClr val="253A85"/>
                </a:solidFill>
                <a:latin typeface="Arial"/>
                <a:cs typeface="Arial"/>
              </a:rPr>
              <a:t>range</a:t>
            </a:r>
            <a:r>
              <a:rPr sz="2400" spc="-13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75" dirty="0">
                <a:solidFill>
                  <a:srgbClr val="253A85"/>
                </a:solidFill>
                <a:latin typeface="Arial"/>
                <a:cs typeface="Arial"/>
              </a:rPr>
              <a:t>of  </a:t>
            </a:r>
            <a:r>
              <a:rPr sz="2400" spc="-60" dirty="0">
                <a:solidFill>
                  <a:srgbClr val="253A85"/>
                </a:solidFill>
                <a:latin typeface="Arial"/>
                <a:cs typeface="Arial"/>
              </a:rPr>
              <a:t>steps</a:t>
            </a:r>
            <a:r>
              <a:rPr sz="2400" spc="-15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45" dirty="0">
                <a:solidFill>
                  <a:srgbClr val="253A85"/>
                </a:solidFill>
                <a:latin typeface="Arial"/>
                <a:cs typeface="Arial"/>
              </a:rPr>
              <a:t>depending</a:t>
            </a:r>
            <a:r>
              <a:rPr sz="2400" spc="-12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20" dirty="0">
                <a:solidFill>
                  <a:srgbClr val="253A85"/>
                </a:solidFill>
                <a:latin typeface="Arial"/>
                <a:cs typeface="Arial"/>
              </a:rPr>
              <a:t>upon</a:t>
            </a:r>
            <a:r>
              <a:rPr sz="2400" spc="-15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20" dirty="0">
                <a:solidFill>
                  <a:srgbClr val="253A85"/>
                </a:solidFill>
                <a:latin typeface="Arial"/>
                <a:cs typeface="Arial"/>
              </a:rPr>
              <a:t>their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95" dirty="0">
                <a:solidFill>
                  <a:srgbClr val="253A85"/>
                </a:solidFill>
                <a:latin typeface="Arial"/>
                <a:cs typeface="Arial"/>
              </a:rPr>
              <a:t>age.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125" dirty="0">
                <a:solidFill>
                  <a:srgbClr val="253A85"/>
                </a:solidFill>
                <a:latin typeface="Arial"/>
                <a:cs typeface="Arial"/>
              </a:rPr>
              <a:t>They</a:t>
            </a:r>
            <a:r>
              <a:rPr sz="2400" spc="-14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25" dirty="0">
                <a:solidFill>
                  <a:srgbClr val="253A85"/>
                </a:solidFill>
                <a:latin typeface="Arial"/>
                <a:cs typeface="Arial"/>
              </a:rPr>
              <a:t>will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253A85"/>
                </a:solidFill>
                <a:latin typeface="Arial"/>
                <a:cs typeface="Arial"/>
              </a:rPr>
              <a:t>then</a:t>
            </a:r>
            <a:r>
              <a:rPr sz="2400" spc="-14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253A85"/>
                </a:solidFill>
                <a:latin typeface="Arial"/>
                <a:cs typeface="Arial"/>
              </a:rPr>
              <a:t>count  </a:t>
            </a:r>
            <a:r>
              <a:rPr sz="2400" spc="-45" dirty="0">
                <a:solidFill>
                  <a:srgbClr val="253A85"/>
                </a:solidFill>
                <a:latin typeface="Arial"/>
                <a:cs typeface="Arial"/>
              </a:rPr>
              <a:t>by reading </a:t>
            </a:r>
            <a:r>
              <a:rPr sz="2400" spc="-70" dirty="0">
                <a:solidFill>
                  <a:srgbClr val="253A85"/>
                </a:solidFill>
                <a:latin typeface="Arial"/>
                <a:cs typeface="Arial"/>
              </a:rPr>
              <a:t>and </a:t>
            </a:r>
            <a:r>
              <a:rPr sz="2400" spc="5" dirty="0">
                <a:solidFill>
                  <a:srgbClr val="253A85"/>
                </a:solidFill>
                <a:latin typeface="Arial"/>
                <a:cs typeface="Arial"/>
              </a:rPr>
              <a:t>then </a:t>
            </a:r>
            <a:r>
              <a:rPr sz="2400" spc="35" dirty="0">
                <a:solidFill>
                  <a:srgbClr val="253A85"/>
                </a:solidFill>
                <a:latin typeface="Arial"/>
                <a:cs typeface="Arial"/>
              </a:rPr>
              <a:t>writing </a:t>
            </a:r>
            <a:r>
              <a:rPr sz="2400" spc="-55" dirty="0">
                <a:solidFill>
                  <a:srgbClr val="253A85"/>
                </a:solidFill>
                <a:latin typeface="Arial"/>
                <a:cs typeface="Arial"/>
              </a:rPr>
              <a:t>numbers. </a:t>
            </a:r>
            <a:r>
              <a:rPr sz="2400" spc="-85" dirty="0">
                <a:solidFill>
                  <a:srgbClr val="253A85"/>
                </a:solidFill>
                <a:latin typeface="Arial"/>
                <a:cs typeface="Arial"/>
              </a:rPr>
              <a:t>When  </a:t>
            </a:r>
            <a:r>
              <a:rPr sz="2400" spc="-35" dirty="0">
                <a:solidFill>
                  <a:srgbClr val="253A85"/>
                </a:solidFill>
                <a:latin typeface="Arial"/>
                <a:cs typeface="Arial"/>
              </a:rPr>
              <a:t>practising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15" dirty="0">
                <a:solidFill>
                  <a:srgbClr val="253A85"/>
                </a:solidFill>
                <a:latin typeface="Arial"/>
                <a:cs typeface="Arial"/>
              </a:rPr>
              <a:t>counting</a:t>
            </a:r>
            <a:r>
              <a:rPr sz="2400" spc="-13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15" dirty="0">
                <a:solidFill>
                  <a:srgbClr val="253A85"/>
                </a:solidFill>
                <a:latin typeface="Arial"/>
                <a:cs typeface="Arial"/>
              </a:rPr>
              <a:t>at</a:t>
            </a:r>
            <a:r>
              <a:rPr sz="2400" spc="-14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45" dirty="0">
                <a:solidFill>
                  <a:srgbClr val="253A85"/>
                </a:solidFill>
                <a:latin typeface="Arial"/>
                <a:cs typeface="Arial"/>
              </a:rPr>
              <a:t>home</a:t>
            </a:r>
            <a:r>
              <a:rPr sz="2400" spc="-13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55" dirty="0">
                <a:solidFill>
                  <a:srgbClr val="253A85"/>
                </a:solidFill>
                <a:latin typeface="Arial"/>
                <a:cs typeface="Arial"/>
              </a:rPr>
              <a:t>with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20" dirty="0">
                <a:solidFill>
                  <a:srgbClr val="253A85"/>
                </a:solidFill>
                <a:latin typeface="Arial"/>
                <a:cs typeface="Arial"/>
              </a:rPr>
              <a:t>your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40" dirty="0">
                <a:solidFill>
                  <a:srgbClr val="253A85"/>
                </a:solidFill>
                <a:latin typeface="Arial"/>
                <a:cs typeface="Arial"/>
              </a:rPr>
              <a:t>children,</a:t>
            </a:r>
            <a:r>
              <a:rPr sz="2400" spc="-13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85" dirty="0">
                <a:solidFill>
                  <a:srgbClr val="253A85"/>
                </a:solidFill>
                <a:latin typeface="Arial"/>
                <a:cs typeface="Arial"/>
              </a:rPr>
              <a:t>make  </a:t>
            </a:r>
            <a:r>
              <a:rPr sz="2400" spc="-75" dirty="0">
                <a:solidFill>
                  <a:srgbClr val="253A85"/>
                </a:solidFill>
                <a:latin typeface="Arial"/>
                <a:cs typeface="Arial"/>
              </a:rPr>
              <a:t>sure </a:t>
            </a:r>
            <a:r>
              <a:rPr sz="2400" spc="-45" dirty="0">
                <a:solidFill>
                  <a:srgbClr val="253A85"/>
                </a:solidFill>
                <a:latin typeface="Arial"/>
                <a:cs typeface="Arial"/>
              </a:rPr>
              <a:t>you </a:t>
            </a:r>
            <a:r>
              <a:rPr sz="2400" spc="-20" dirty="0">
                <a:solidFill>
                  <a:srgbClr val="253A85"/>
                </a:solidFill>
                <a:latin typeface="Arial"/>
                <a:cs typeface="Arial"/>
              </a:rPr>
              <a:t>go </a:t>
            </a:r>
            <a:r>
              <a:rPr sz="2400" spc="-60" dirty="0">
                <a:solidFill>
                  <a:srgbClr val="253A85"/>
                </a:solidFill>
                <a:latin typeface="Arial"/>
                <a:cs typeface="Arial"/>
              </a:rPr>
              <a:t>backwards </a:t>
            </a:r>
            <a:r>
              <a:rPr sz="2400" spc="-75" dirty="0">
                <a:solidFill>
                  <a:srgbClr val="253A85"/>
                </a:solidFill>
                <a:latin typeface="Arial"/>
                <a:cs typeface="Arial"/>
              </a:rPr>
              <a:t>and </a:t>
            </a:r>
            <a:r>
              <a:rPr sz="2400" spc="-10" dirty="0">
                <a:solidFill>
                  <a:srgbClr val="253A85"/>
                </a:solidFill>
                <a:latin typeface="Arial"/>
                <a:cs typeface="Arial"/>
              </a:rPr>
              <a:t>forwards. </a:t>
            </a:r>
            <a:r>
              <a:rPr sz="2400" spc="10" dirty="0">
                <a:solidFill>
                  <a:srgbClr val="253A85"/>
                </a:solidFill>
                <a:latin typeface="Arial"/>
                <a:cs typeface="Arial"/>
              </a:rPr>
              <a:t>Don’t </a:t>
            </a:r>
            <a:r>
              <a:rPr sz="2400" spc="-80" dirty="0">
                <a:solidFill>
                  <a:srgbClr val="253A85"/>
                </a:solidFill>
                <a:latin typeface="Arial"/>
                <a:cs typeface="Arial"/>
              </a:rPr>
              <a:t>always  </a:t>
            </a:r>
            <a:r>
              <a:rPr sz="2400" spc="15" dirty="0">
                <a:solidFill>
                  <a:srgbClr val="253A85"/>
                </a:solidFill>
                <a:latin typeface="Arial"/>
                <a:cs typeface="Arial"/>
              </a:rPr>
              <a:t>start at </a:t>
            </a:r>
            <a:r>
              <a:rPr sz="2400" spc="-20" dirty="0">
                <a:solidFill>
                  <a:srgbClr val="253A85"/>
                </a:solidFill>
                <a:latin typeface="Arial"/>
                <a:cs typeface="Arial"/>
              </a:rPr>
              <a:t>0 </a:t>
            </a:r>
            <a:r>
              <a:rPr sz="2400" spc="-135" dirty="0">
                <a:solidFill>
                  <a:srgbClr val="253A85"/>
                </a:solidFill>
                <a:latin typeface="Arial"/>
                <a:cs typeface="Arial"/>
              </a:rPr>
              <a:t>– </a:t>
            </a:r>
            <a:r>
              <a:rPr sz="2400" spc="-85" dirty="0">
                <a:solidFill>
                  <a:srgbClr val="253A85"/>
                </a:solidFill>
                <a:latin typeface="Arial"/>
                <a:cs typeface="Arial"/>
              </a:rPr>
              <a:t>make </a:t>
            </a:r>
            <a:r>
              <a:rPr sz="2400" spc="-75" dirty="0">
                <a:solidFill>
                  <a:srgbClr val="253A85"/>
                </a:solidFill>
                <a:latin typeface="Arial"/>
                <a:cs typeface="Arial"/>
              </a:rPr>
              <a:t>sure </a:t>
            </a:r>
            <a:r>
              <a:rPr sz="2400" spc="-10" dirty="0">
                <a:solidFill>
                  <a:srgbClr val="253A85"/>
                </a:solidFill>
                <a:latin typeface="Arial"/>
                <a:cs typeface="Arial"/>
              </a:rPr>
              <a:t>they </a:t>
            </a:r>
            <a:r>
              <a:rPr sz="2400" spc="-110" dirty="0">
                <a:solidFill>
                  <a:srgbClr val="253A85"/>
                </a:solidFill>
                <a:latin typeface="Arial"/>
                <a:cs typeface="Arial"/>
              </a:rPr>
              <a:t>can </a:t>
            </a:r>
            <a:r>
              <a:rPr sz="2400" spc="-5" dirty="0">
                <a:solidFill>
                  <a:srgbClr val="253A85"/>
                </a:solidFill>
                <a:latin typeface="Arial"/>
                <a:cs typeface="Arial"/>
              </a:rPr>
              <a:t>count </a:t>
            </a:r>
            <a:r>
              <a:rPr sz="2400" spc="-15" dirty="0">
                <a:solidFill>
                  <a:srgbClr val="253A85"/>
                </a:solidFill>
                <a:latin typeface="Arial"/>
                <a:cs typeface="Arial"/>
              </a:rPr>
              <a:t>on </a:t>
            </a:r>
            <a:r>
              <a:rPr sz="2400" spc="40" dirty="0">
                <a:solidFill>
                  <a:srgbClr val="253A85"/>
                </a:solidFill>
                <a:latin typeface="Arial"/>
                <a:cs typeface="Arial"/>
              </a:rPr>
              <a:t>from </a:t>
            </a:r>
            <a:r>
              <a:rPr sz="2400" spc="-180" dirty="0">
                <a:solidFill>
                  <a:srgbClr val="253A85"/>
                </a:solidFill>
                <a:latin typeface="Arial"/>
                <a:cs typeface="Arial"/>
              </a:rPr>
              <a:t>75 </a:t>
            </a:r>
            <a:r>
              <a:rPr sz="2400" spc="100" dirty="0">
                <a:solidFill>
                  <a:srgbClr val="253A85"/>
                </a:solidFill>
                <a:latin typeface="Arial"/>
                <a:cs typeface="Arial"/>
              </a:rPr>
              <a:t>to  </a:t>
            </a:r>
            <a:r>
              <a:rPr sz="2400" spc="-175" dirty="0">
                <a:solidFill>
                  <a:srgbClr val="253A85"/>
                </a:solidFill>
                <a:latin typeface="Arial"/>
                <a:cs typeface="Arial"/>
              </a:rPr>
              <a:t>106 </a:t>
            </a:r>
            <a:r>
              <a:rPr sz="2400" spc="65" dirty="0">
                <a:solidFill>
                  <a:srgbClr val="253A85"/>
                </a:solidFill>
                <a:latin typeface="Arial"/>
                <a:cs typeface="Arial"/>
              </a:rPr>
              <a:t>for</a:t>
            </a:r>
            <a:r>
              <a:rPr sz="2400" spc="-13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55" dirty="0">
                <a:solidFill>
                  <a:srgbClr val="253A85"/>
                </a:solidFill>
                <a:latin typeface="Arial"/>
                <a:cs typeface="Arial"/>
              </a:rPr>
              <a:t>example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483102" y="580136"/>
            <a:ext cx="217678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90" dirty="0"/>
              <a:t>Counting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8E838-E2E2-422F-98A9-9BABF3CC8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Counting Strands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9A020E7-08CC-4D5B-8CAF-4B4550E3C2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705" y="1600200"/>
            <a:ext cx="8626588" cy="4889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892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50467" y="2688716"/>
            <a:ext cx="7131050" cy="2952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5115" marR="5080" indent="-272415">
              <a:lnSpc>
                <a:spcPct val="100000"/>
              </a:lnSpc>
              <a:spcBef>
                <a:spcPts val="100"/>
              </a:spcBef>
              <a:buClr>
                <a:srgbClr val="00FFFF"/>
              </a:buClr>
              <a:buFont typeface="Symbol"/>
              <a:buChar char=""/>
              <a:tabLst>
                <a:tab pos="285750" algn="l"/>
              </a:tabLst>
            </a:pPr>
            <a:r>
              <a:rPr sz="2400" spc="-85" dirty="0">
                <a:solidFill>
                  <a:srgbClr val="253A85"/>
                </a:solidFill>
                <a:latin typeface="Arial"/>
                <a:cs typeface="Arial"/>
              </a:rPr>
              <a:t>Learn </a:t>
            </a:r>
            <a:r>
              <a:rPr sz="2400" spc="-5" dirty="0">
                <a:solidFill>
                  <a:srgbClr val="253A85"/>
                </a:solidFill>
                <a:latin typeface="Arial"/>
                <a:cs typeface="Arial"/>
              </a:rPr>
              <a:t>Its </a:t>
            </a:r>
            <a:r>
              <a:rPr sz="2400" spc="-75" dirty="0">
                <a:solidFill>
                  <a:srgbClr val="253A85"/>
                </a:solidFill>
                <a:latin typeface="Arial"/>
                <a:cs typeface="Arial"/>
              </a:rPr>
              <a:t>are </a:t>
            </a:r>
            <a:r>
              <a:rPr sz="2400" spc="-5" dirty="0">
                <a:solidFill>
                  <a:srgbClr val="253A85"/>
                </a:solidFill>
                <a:latin typeface="Arial"/>
                <a:cs typeface="Arial"/>
              </a:rPr>
              <a:t>addition </a:t>
            </a:r>
            <a:r>
              <a:rPr sz="2400" spc="-30" dirty="0">
                <a:solidFill>
                  <a:srgbClr val="253A85"/>
                </a:solidFill>
                <a:latin typeface="Arial"/>
                <a:cs typeface="Arial"/>
              </a:rPr>
              <a:t>facts </a:t>
            </a:r>
            <a:r>
              <a:rPr sz="2400" spc="-75" dirty="0">
                <a:solidFill>
                  <a:srgbClr val="253A85"/>
                </a:solidFill>
                <a:latin typeface="Arial"/>
                <a:cs typeface="Arial"/>
              </a:rPr>
              <a:t>and </a:t>
            </a:r>
            <a:r>
              <a:rPr sz="2400" spc="-30" dirty="0">
                <a:solidFill>
                  <a:srgbClr val="253A85"/>
                </a:solidFill>
                <a:latin typeface="Arial"/>
                <a:cs typeface="Arial"/>
              </a:rPr>
              <a:t>times </a:t>
            </a:r>
            <a:r>
              <a:rPr sz="2400" spc="-45" dirty="0">
                <a:solidFill>
                  <a:srgbClr val="253A85"/>
                </a:solidFill>
                <a:latin typeface="Arial"/>
                <a:cs typeface="Arial"/>
              </a:rPr>
              <a:t>tables </a:t>
            </a:r>
            <a:r>
              <a:rPr sz="2400" spc="-35" dirty="0">
                <a:solidFill>
                  <a:srgbClr val="253A85"/>
                </a:solidFill>
                <a:latin typeface="Arial"/>
                <a:cs typeface="Arial"/>
              </a:rPr>
              <a:t>facts.  </a:t>
            </a:r>
            <a:r>
              <a:rPr sz="2400" spc="-95" dirty="0">
                <a:solidFill>
                  <a:srgbClr val="253A85"/>
                </a:solidFill>
                <a:latin typeface="Arial"/>
                <a:cs typeface="Arial"/>
              </a:rPr>
              <a:t>There </a:t>
            </a:r>
            <a:r>
              <a:rPr sz="2400" spc="-70" dirty="0">
                <a:solidFill>
                  <a:srgbClr val="253A85"/>
                </a:solidFill>
                <a:latin typeface="Arial"/>
                <a:cs typeface="Arial"/>
              </a:rPr>
              <a:t>are </a:t>
            </a:r>
            <a:r>
              <a:rPr sz="2400" spc="-215" dirty="0">
                <a:solidFill>
                  <a:srgbClr val="253A85"/>
                </a:solidFill>
                <a:latin typeface="Arial"/>
                <a:cs typeface="Arial"/>
              </a:rPr>
              <a:t>72 </a:t>
            </a:r>
            <a:r>
              <a:rPr sz="2400" spc="-100" dirty="0">
                <a:solidFill>
                  <a:srgbClr val="253A85"/>
                </a:solidFill>
                <a:latin typeface="Arial"/>
                <a:cs typeface="Arial"/>
              </a:rPr>
              <a:t>Learns </a:t>
            </a:r>
            <a:r>
              <a:rPr sz="2400" spc="-5" dirty="0">
                <a:solidFill>
                  <a:srgbClr val="253A85"/>
                </a:solidFill>
                <a:latin typeface="Arial"/>
                <a:cs typeface="Arial"/>
              </a:rPr>
              <a:t>Its </a:t>
            </a:r>
            <a:r>
              <a:rPr sz="2400" spc="-25" dirty="0">
                <a:solidFill>
                  <a:srgbClr val="253A85"/>
                </a:solidFill>
                <a:latin typeface="Arial"/>
                <a:cs typeface="Arial"/>
              </a:rPr>
              <a:t>in </a:t>
            </a:r>
            <a:r>
              <a:rPr sz="2400" spc="30" dirty="0">
                <a:solidFill>
                  <a:srgbClr val="253A85"/>
                </a:solidFill>
                <a:latin typeface="Arial"/>
                <a:cs typeface="Arial"/>
              </a:rPr>
              <a:t>total. </a:t>
            </a:r>
            <a:r>
              <a:rPr sz="2400" spc="-90" dirty="0">
                <a:solidFill>
                  <a:srgbClr val="253A85"/>
                </a:solidFill>
                <a:latin typeface="Arial"/>
                <a:cs typeface="Arial"/>
              </a:rPr>
              <a:t>36 </a:t>
            </a:r>
            <a:r>
              <a:rPr sz="2400" spc="-5" dirty="0">
                <a:solidFill>
                  <a:srgbClr val="253A85"/>
                </a:solidFill>
                <a:latin typeface="Arial"/>
                <a:cs typeface="Arial"/>
              </a:rPr>
              <a:t>addition </a:t>
            </a:r>
            <a:r>
              <a:rPr sz="2400" spc="-80" dirty="0">
                <a:solidFill>
                  <a:srgbClr val="253A85"/>
                </a:solidFill>
                <a:latin typeface="Arial"/>
                <a:cs typeface="Arial"/>
              </a:rPr>
              <a:t>Learn </a:t>
            </a:r>
            <a:r>
              <a:rPr sz="2400" spc="-10" dirty="0">
                <a:solidFill>
                  <a:srgbClr val="253A85"/>
                </a:solidFill>
                <a:latin typeface="Arial"/>
                <a:cs typeface="Arial"/>
              </a:rPr>
              <a:t>Its  </a:t>
            </a:r>
            <a:r>
              <a:rPr sz="2400" spc="-75" dirty="0">
                <a:solidFill>
                  <a:srgbClr val="253A85"/>
                </a:solidFill>
                <a:latin typeface="Arial"/>
                <a:cs typeface="Arial"/>
              </a:rPr>
              <a:t>and </a:t>
            </a:r>
            <a:r>
              <a:rPr sz="2400" spc="-90" dirty="0">
                <a:solidFill>
                  <a:srgbClr val="253A85"/>
                </a:solidFill>
                <a:latin typeface="Arial"/>
                <a:cs typeface="Arial"/>
              </a:rPr>
              <a:t>36 </a:t>
            </a:r>
            <a:r>
              <a:rPr sz="2400" dirty="0">
                <a:solidFill>
                  <a:srgbClr val="253A85"/>
                </a:solidFill>
                <a:latin typeface="Arial"/>
                <a:cs typeface="Arial"/>
              </a:rPr>
              <a:t>multiplication </a:t>
            </a:r>
            <a:r>
              <a:rPr sz="2400" spc="-85" dirty="0">
                <a:solidFill>
                  <a:srgbClr val="253A85"/>
                </a:solidFill>
                <a:latin typeface="Arial"/>
                <a:cs typeface="Arial"/>
              </a:rPr>
              <a:t>Learn </a:t>
            </a:r>
            <a:r>
              <a:rPr sz="2400" spc="-20" dirty="0">
                <a:solidFill>
                  <a:srgbClr val="253A85"/>
                </a:solidFill>
                <a:latin typeface="Arial"/>
                <a:cs typeface="Arial"/>
              </a:rPr>
              <a:t>Its. </a:t>
            </a:r>
            <a:r>
              <a:rPr sz="2400" spc="-140" dirty="0">
                <a:solidFill>
                  <a:srgbClr val="253A85"/>
                </a:solidFill>
                <a:latin typeface="Arial"/>
                <a:cs typeface="Arial"/>
              </a:rPr>
              <a:t>These </a:t>
            </a:r>
            <a:r>
              <a:rPr sz="2400" spc="-75" dirty="0">
                <a:solidFill>
                  <a:srgbClr val="253A85"/>
                </a:solidFill>
                <a:latin typeface="Arial"/>
                <a:cs typeface="Arial"/>
              </a:rPr>
              <a:t>are </a:t>
            </a:r>
            <a:r>
              <a:rPr sz="2400" spc="-30" dirty="0">
                <a:solidFill>
                  <a:srgbClr val="253A85"/>
                </a:solidFill>
                <a:latin typeface="Arial"/>
                <a:cs typeface="Arial"/>
              </a:rPr>
              <a:t>facts </a:t>
            </a:r>
            <a:r>
              <a:rPr sz="2400" spc="45" dirty="0">
                <a:solidFill>
                  <a:srgbClr val="253A85"/>
                </a:solidFill>
                <a:latin typeface="Arial"/>
                <a:cs typeface="Arial"/>
              </a:rPr>
              <a:t>that  </a:t>
            </a:r>
            <a:r>
              <a:rPr sz="2400" spc="-35" dirty="0">
                <a:solidFill>
                  <a:srgbClr val="253A85"/>
                </a:solidFill>
                <a:latin typeface="Arial"/>
                <a:cs typeface="Arial"/>
              </a:rPr>
              <a:t>children</a:t>
            </a:r>
            <a:r>
              <a:rPr sz="2400" spc="-13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65" dirty="0">
                <a:solidFill>
                  <a:srgbClr val="253A85"/>
                </a:solidFill>
                <a:latin typeface="Arial"/>
                <a:cs typeface="Arial"/>
              </a:rPr>
              <a:t>need</a:t>
            </a:r>
            <a:r>
              <a:rPr sz="2400" spc="-12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100" dirty="0">
                <a:solidFill>
                  <a:srgbClr val="253A85"/>
                </a:solidFill>
                <a:latin typeface="Arial"/>
                <a:cs typeface="Arial"/>
              </a:rPr>
              <a:t>to</a:t>
            </a:r>
            <a:r>
              <a:rPr sz="2400" spc="-15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50" dirty="0">
                <a:solidFill>
                  <a:srgbClr val="253A85"/>
                </a:solidFill>
                <a:latin typeface="Arial"/>
                <a:cs typeface="Arial"/>
              </a:rPr>
              <a:t>learn</a:t>
            </a:r>
            <a:r>
              <a:rPr sz="2400" spc="-15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95" dirty="0">
                <a:solidFill>
                  <a:srgbClr val="253A85"/>
                </a:solidFill>
                <a:latin typeface="Arial"/>
                <a:cs typeface="Arial"/>
              </a:rPr>
              <a:t>off</a:t>
            </a:r>
            <a:r>
              <a:rPr sz="2400" spc="-16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45" dirty="0">
                <a:solidFill>
                  <a:srgbClr val="253A85"/>
                </a:solidFill>
                <a:latin typeface="Arial"/>
                <a:cs typeface="Arial"/>
              </a:rPr>
              <a:t>by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20" dirty="0">
                <a:solidFill>
                  <a:srgbClr val="253A85"/>
                </a:solidFill>
                <a:latin typeface="Arial"/>
                <a:cs typeface="Arial"/>
              </a:rPr>
              <a:t>heart,</a:t>
            </a:r>
            <a:r>
              <a:rPr sz="2400" spc="-14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95" dirty="0">
                <a:solidFill>
                  <a:srgbClr val="253A85"/>
                </a:solidFill>
                <a:latin typeface="Arial"/>
                <a:cs typeface="Arial"/>
              </a:rPr>
              <a:t>so</a:t>
            </a:r>
            <a:r>
              <a:rPr sz="2400" spc="-15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25" dirty="0">
                <a:solidFill>
                  <a:srgbClr val="253A85"/>
                </a:solidFill>
                <a:latin typeface="Arial"/>
                <a:cs typeface="Arial"/>
              </a:rPr>
              <a:t>when</a:t>
            </a:r>
            <a:r>
              <a:rPr sz="2400" spc="-15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253A85"/>
                </a:solidFill>
                <a:latin typeface="Arial"/>
                <a:cs typeface="Arial"/>
              </a:rPr>
              <a:t>they</a:t>
            </a:r>
            <a:r>
              <a:rPr sz="2400" spc="-14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70" dirty="0">
                <a:solidFill>
                  <a:srgbClr val="253A85"/>
                </a:solidFill>
                <a:latin typeface="Arial"/>
                <a:cs typeface="Arial"/>
              </a:rPr>
              <a:t>are  </a:t>
            </a:r>
            <a:r>
              <a:rPr sz="2400" spc="-100" dirty="0">
                <a:solidFill>
                  <a:srgbClr val="253A85"/>
                </a:solidFill>
                <a:latin typeface="Arial"/>
                <a:cs typeface="Arial"/>
              </a:rPr>
              <a:t>asked</a:t>
            </a:r>
            <a:r>
              <a:rPr sz="2400" spc="-15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30" dirty="0">
                <a:solidFill>
                  <a:srgbClr val="253A85"/>
                </a:solidFill>
                <a:latin typeface="Arial"/>
                <a:cs typeface="Arial"/>
              </a:rPr>
              <a:t>‘What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100" dirty="0">
                <a:solidFill>
                  <a:srgbClr val="253A85"/>
                </a:solidFill>
                <a:latin typeface="Arial"/>
                <a:cs typeface="Arial"/>
              </a:rPr>
              <a:t>is</a:t>
            </a:r>
            <a:r>
              <a:rPr sz="2400" spc="-15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90" dirty="0">
                <a:solidFill>
                  <a:srgbClr val="253A85"/>
                </a:solidFill>
                <a:latin typeface="Arial"/>
                <a:cs typeface="Arial"/>
              </a:rPr>
              <a:t>6+4</a:t>
            </a:r>
            <a:r>
              <a:rPr sz="2400" spc="-14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210" dirty="0">
                <a:solidFill>
                  <a:srgbClr val="253A85"/>
                </a:solidFill>
                <a:latin typeface="Arial"/>
                <a:cs typeface="Arial"/>
              </a:rPr>
              <a:t>?’</a:t>
            </a:r>
            <a:r>
              <a:rPr sz="2400" spc="-15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15" dirty="0">
                <a:solidFill>
                  <a:srgbClr val="253A85"/>
                </a:solidFill>
                <a:latin typeface="Arial"/>
                <a:cs typeface="Arial"/>
              </a:rPr>
              <a:t>they</a:t>
            </a:r>
            <a:r>
              <a:rPr sz="2400" spc="-14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70" dirty="0">
                <a:solidFill>
                  <a:srgbClr val="253A85"/>
                </a:solidFill>
                <a:latin typeface="Arial"/>
                <a:cs typeface="Arial"/>
              </a:rPr>
              <a:t>are</a:t>
            </a:r>
            <a:r>
              <a:rPr sz="2400" spc="-15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65" dirty="0">
                <a:solidFill>
                  <a:srgbClr val="253A85"/>
                </a:solidFill>
                <a:latin typeface="Arial"/>
                <a:cs typeface="Arial"/>
              </a:rPr>
              <a:t>able</a:t>
            </a:r>
            <a:r>
              <a:rPr sz="2400" spc="-14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100" dirty="0">
                <a:solidFill>
                  <a:srgbClr val="253A85"/>
                </a:solidFill>
                <a:latin typeface="Arial"/>
                <a:cs typeface="Arial"/>
              </a:rPr>
              <a:t>to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50" dirty="0">
                <a:solidFill>
                  <a:srgbClr val="253A85"/>
                </a:solidFill>
                <a:latin typeface="Arial"/>
                <a:cs typeface="Arial"/>
              </a:rPr>
              <a:t>give</a:t>
            </a:r>
            <a:r>
              <a:rPr sz="2400" spc="-140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15" dirty="0">
                <a:solidFill>
                  <a:srgbClr val="253A85"/>
                </a:solidFill>
                <a:latin typeface="Arial"/>
                <a:cs typeface="Arial"/>
              </a:rPr>
              <a:t>the</a:t>
            </a:r>
            <a:r>
              <a:rPr sz="2400" spc="-14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55" dirty="0">
                <a:solidFill>
                  <a:srgbClr val="253A85"/>
                </a:solidFill>
                <a:latin typeface="Arial"/>
                <a:cs typeface="Arial"/>
              </a:rPr>
              <a:t>answer  </a:t>
            </a:r>
            <a:r>
              <a:rPr sz="2400" spc="-180" dirty="0">
                <a:solidFill>
                  <a:srgbClr val="253A85"/>
                </a:solidFill>
                <a:latin typeface="Arial"/>
                <a:cs typeface="Arial"/>
              </a:rPr>
              <a:t>as </a:t>
            </a:r>
            <a:r>
              <a:rPr sz="2400" spc="-45" dirty="0">
                <a:solidFill>
                  <a:srgbClr val="253A85"/>
                </a:solidFill>
                <a:latin typeface="Arial"/>
                <a:cs typeface="Arial"/>
              </a:rPr>
              <a:t>quickly </a:t>
            </a:r>
            <a:r>
              <a:rPr sz="2400" spc="-180" dirty="0">
                <a:solidFill>
                  <a:srgbClr val="253A85"/>
                </a:solidFill>
                <a:latin typeface="Arial"/>
                <a:cs typeface="Arial"/>
              </a:rPr>
              <a:t>as </a:t>
            </a:r>
            <a:r>
              <a:rPr sz="2400" spc="-10" dirty="0">
                <a:solidFill>
                  <a:srgbClr val="253A85"/>
                </a:solidFill>
                <a:latin typeface="Arial"/>
                <a:cs typeface="Arial"/>
              </a:rPr>
              <a:t>they </a:t>
            </a:r>
            <a:r>
              <a:rPr sz="2400" spc="5" dirty="0">
                <a:solidFill>
                  <a:srgbClr val="253A85"/>
                </a:solidFill>
                <a:latin typeface="Arial"/>
                <a:cs typeface="Arial"/>
              </a:rPr>
              <a:t>would </a:t>
            </a:r>
            <a:r>
              <a:rPr sz="2400" spc="-55" dirty="0">
                <a:solidFill>
                  <a:srgbClr val="253A85"/>
                </a:solidFill>
                <a:latin typeface="Arial"/>
                <a:cs typeface="Arial"/>
              </a:rPr>
              <a:t>be </a:t>
            </a:r>
            <a:r>
              <a:rPr sz="2400" spc="-65" dirty="0">
                <a:solidFill>
                  <a:srgbClr val="253A85"/>
                </a:solidFill>
                <a:latin typeface="Arial"/>
                <a:cs typeface="Arial"/>
              </a:rPr>
              <a:t>able </a:t>
            </a:r>
            <a:r>
              <a:rPr sz="2400" spc="100" dirty="0">
                <a:solidFill>
                  <a:srgbClr val="253A85"/>
                </a:solidFill>
                <a:latin typeface="Arial"/>
                <a:cs typeface="Arial"/>
              </a:rPr>
              <a:t>to </a:t>
            </a:r>
            <a:r>
              <a:rPr sz="2400" spc="30" dirty="0">
                <a:solidFill>
                  <a:srgbClr val="253A85"/>
                </a:solidFill>
                <a:latin typeface="Arial"/>
                <a:cs typeface="Arial"/>
              </a:rPr>
              <a:t>tell </a:t>
            </a:r>
            <a:r>
              <a:rPr sz="2400" spc="-45" dirty="0">
                <a:solidFill>
                  <a:srgbClr val="253A85"/>
                </a:solidFill>
                <a:latin typeface="Arial"/>
                <a:cs typeface="Arial"/>
              </a:rPr>
              <a:t>you </a:t>
            </a:r>
            <a:r>
              <a:rPr sz="2400" spc="15" dirty="0">
                <a:solidFill>
                  <a:srgbClr val="253A85"/>
                </a:solidFill>
                <a:latin typeface="Arial"/>
                <a:cs typeface="Arial"/>
              </a:rPr>
              <a:t>their  </a:t>
            </a:r>
            <a:r>
              <a:rPr sz="2400" spc="-80" dirty="0">
                <a:solidFill>
                  <a:srgbClr val="253A85"/>
                </a:solidFill>
                <a:latin typeface="Arial"/>
                <a:cs typeface="Arial"/>
              </a:rPr>
              <a:t>name. </a:t>
            </a:r>
            <a:r>
              <a:rPr sz="2400" spc="-165" dirty="0">
                <a:solidFill>
                  <a:srgbClr val="253A85"/>
                </a:solidFill>
                <a:latin typeface="Arial"/>
                <a:cs typeface="Arial"/>
              </a:rPr>
              <a:t>As </a:t>
            </a:r>
            <a:r>
              <a:rPr sz="2400" spc="-55" dirty="0">
                <a:solidFill>
                  <a:srgbClr val="253A85"/>
                </a:solidFill>
                <a:latin typeface="Arial"/>
                <a:cs typeface="Arial"/>
              </a:rPr>
              <a:t>soon </a:t>
            </a:r>
            <a:r>
              <a:rPr sz="2400" spc="-180" dirty="0">
                <a:solidFill>
                  <a:srgbClr val="253A85"/>
                </a:solidFill>
                <a:latin typeface="Arial"/>
                <a:cs typeface="Arial"/>
              </a:rPr>
              <a:t>as </a:t>
            </a:r>
            <a:r>
              <a:rPr sz="2400" spc="-10" dirty="0">
                <a:solidFill>
                  <a:srgbClr val="253A85"/>
                </a:solidFill>
                <a:latin typeface="Arial"/>
                <a:cs typeface="Arial"/>
              </a:rPr>
              <a:t>they </a:t>
            </a:r>
            <a:r>
              <a:rPr sz="2400" spc="10" dirty="0">
                <a:solidFill>
                  <a:srgbClr val="253A85"/>
                </a:solidFill>
                <a:latin typeface="Arial"/>
                <a:cs typeface="Arial"/>
              </a:rPr>
              <a:t>know </a:t>
            </a:r>
            <a:r>
              <a:rPr sz="2400" spc="-195" dirty="0">
                <a:solidFill>
                  <a:srgbClr val="253A85"/>
                </a:solidFill>
                <a:latin typeface="Arial"/>
                <a:cs typeface="Arial"/>
              </a:rPr>
              <a:t>3x5=15 </a:t>
            </a:r>
            <a:r>
              <a:rPr sz="2400" spc="-10" dirty="0">
                <a:solidFill>
                  <a:srgbClr val="253A85"/>
                </a:solidFill>
                <a:latin typeface="Arial"/>
                <a:cs typeface="Arial"/>
              </a:rPr>
              <a:t>they </a:t>
            </a:r>
            <a:r>
              <a:rPr sz="2400" spc="-85" dirty="0">
                <a:solidFill>
                  <a:srgbClr val="253A85"/>
                </a:solidFill>
                <a:latin typeface="Arial"/>
                <a:cs typeface="Arial"/>
              </a:rPr>
              <a:t>also </a:t>
            </a:r>
            <a:r>
              <a:rPr sz="2400" spc="5" dirty="0">
                <a:solidFill>
                  <a:srgbClr val="253A85"/>
                </a:solidFill>
                <a:latin typeface="Arial"/>
                <a:cs typeface="Arial"/>
              </a:rPr>
              <a:t>know  </a:t>
            </a:r>
            <a:r>
              <a:rPr sz="2400" spc="-200" dirty="0">
                <a:solidFill>
                  <a:srgbClr val="253A85"/>
                </a:solidFill>
                <a:latin typeface="Arial"/>
                <a:cs typeface="Arial"/>
              </a:rPr>
              <a:t>5x3=15 </a:t>
            </a:r>
            <a:r>
              <a:rPr sz="2400" spc="-95" dirty="0">
                <a:solidFill>
                  <a:srgbClr val="253A85"/>
                </a:solidFill>
                <a:latin typeface="Arial"/>
                <a:cs typeface="Arial"/>
              </a:rPr>
              <a:t>(This </a:t>
            </a:r>
            <a:r>
              <a:rPr sz="2400" spc="-105" dirty="0">
                <a:solidFill>
                  <a:srgbClr val="253A85"/>
                </a:solidFill>
                <a:latin typeface="Arial"/>
                <a:cs typeface="Arial"/>
              </a:rPr>
              <a:t>is </a:t>
            </a:r>
            <a:r>
              <a:rPr sz="2400" dirty="0">
                <a:solidFill>
                  <a:srgbClr val="253A85"/>
                </a:solidFill>
                <a:latin typeface="Arial"/>
                <a:cs typeface="Arial"/>
              </a:rPr>
              <a:t>known </a:t>
            </a:r>
            <a:r>
              <a:rPr sz="2400" spc="-175" dirty="0">
                <a:solidFill>
                  <a:srgbClr val="253A85"/>
                </a:solidFill>
                <a:latin typeface="Arial"/>
                <a:cs typeface="Arial"/>
              </a:rPr>
              <a:t>as </a:t>
            </a:r>
            <a:r>
              <a:rPr sz="2400" spc="-160" dirty="0">
                <a:solidFill>
                  <a:srgbClr val="253A85"/>
                </a:solidFill>
                <a:latin typeface="Arial"/>
                <a:cs typeface="Arial"/>
              </a:rPr>
              <a:t>a</a:t>
            </a:r>
            <a:r>
              <a:rPr sz="2400" spc="-335" dirty="0">
                <a:solidFill>
                  <a:srgbClr val="253A85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253A85"/>
                </a:solidFill>
                <a:latin typeface="Arial"/>
                <a:cs typeface="Arial"/>
              </a:rPr>
              <a:t>‘Switcher’)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94709" y="580136"/>
            <a:ext cx="235458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0" dirty="0"/>
              <a:t>‘Learn</a:t>
            </a:r>
            <a:r>
              <a:rPr spc="-350" dirty="0"/>
              <a:t> </a:t>
            </a:r>
            <a:r>
              <a:rPr spc="25" dirty="0"/>
              <a:t>Its’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91997" y="580136"/>
            <a:ext cx="775906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204" dirty="0"/>
              <a:t>Teaching </a:t>
            </a:r>
            <a:r>
              <a:rPr spc="-170" dirty="0"/>
              <a:t>any </a:t>
            </a:r>
            <a:r>
              <a:rPr dirty="0"/>
              <a:t>multiplication</a:t>
            </a:r>
            <a:r>
              <a:rPr spc="-470" dirty="0"/>
              <a:t> </a:t>
            </a:r>
            <a:r>
              <a:rPr spc="-20" dirty="0"/>
              <a:t>table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50416" y="2382088"/>
            <a:ext cx="7061200" cy="37141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265" indent="-456565">
              <a:lnSpc>
                <a:spcPct val="100000"/>
              </a:lnSpc>
              <a:spcBef>
                <a:spcPts val="95"/>
              </a:spcBef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200" spc="-70" dirty="0">
                <a:latin typeface="Arial"/>
                <a:cs typeface="Arial"/>
              </a:rPr>
              <a:t>Step </a:t>
            </a:r>
            <a:r>
              <a:rPr sz="2200" spc="-455" dirty="0">
                <a:latin typeface="Arial"/>
                <a:cs typeface="Arial"/>
              </a:rPr>
              <a:t>1 </a:t>
            </a:r>
            <a:r>
              <a:rPr sz="2200" spc="-125" dirty="0">
                <a:latin typeface="Arial"/>
                <a:cs typeface="Arial"/>
              </a:rPr>
              <a:t>– </a:t>
            </a:r>
            <a:r>
              <a:rPr sz="2200" spc="-195" dirty="0">
                <a:latin typeface="Arial"/>
                <a:cs typeface="Arial"/>
              </a:rPr>
              <a:t>Say </a:t>
            </a:r>
            <a:r>
              <a:rPr sz="2200" spc="-20" dirty="0">
                <a:latin typeface="Arial"/>
                <a:cs typeface="Arial"/>
              </a:rPr>
              <a:t>multiples </a:t>
            </a:r>
            <a:r>
              <a:rPr sz="2200" spc="-455" dirty="0">
                <a:latin typeface="Arial"/>
                <a:cs typeface="Arial"/>
              </a:rPr>
              <a:t>1 </a:t>
            </a:r>
            <a:r>
              <a:rPr sz="2200" spc="-125" dirty="0">
                <a:latin typeface="Arial"/>
                <a:cs typeface="Arial"/>
              </a:rPr>
              <a:t>– </a:t>
            </a:r>
            <a:r>
              <a:rPr sz="2200" spc="-145" dirty="0">
                <a:latin typeface="Arial"/>
                <a:cs typeface="Arial"/>
              </a:rPr>
              <a:t>5 </a:t>
            </a:r>
            <a:r>
              <a:rPr sz="2200" spc="-70" dirty="0">
                <a:latin typeface="Arial"/>
                <a:cs typeface="Arial"/>
              </a:rPr>
              <a:t>eg </a:t>
            </a:r>
            <a:r>
              <a:rPr sz="2200" spc="-155" dirty="0">
                <a:latin typeface="Arial"/>
                <a:cs typeface="Arial"/>
              </a:rPr>
              <a:t>3,6,9,12,15 </a:t>
            </a:r>
            <a:r>
              <a:rPr sz="2200" spc="-5" dirty="0">
                <a:latin typeface="Arial"/>
                <a:cs typeface="Arial"/>
              </a:rPr>
              <a:t>(this</a:t>
            </a:r>
            <a:r>
              <a:rPr sz="2200" spc="-345" dirty="0">
                <a:latin typeface="Arial"/>
                <a:cs typeface="Arial"/>
              </a:rPr>
              <a:t> </a:t>
            </a:r>
            <a:r>
              <a:rPr sz="2200" spc="-80" dirty="0">
                <a:latin typeface="Arial"/>
                <a:cs typeface="Arial"/>
              </a:rPr>
              <a:t>also</a:t>
            </a:r>
            <a:endParaRPr sz="2200">
              <a:latin typeface="Arial"/>
              <a:cs typeface="Arial"/>
            </a:endParaRPr>
          </a:p>
          <a:p>
            <a:pPr marL="469265">
              <a:lnSpc>
                <a:spcPct val="100000"/>
              </a:lnSpc>
            </a:pPr>
            <a:r>
              <a:rPr sz="2200" spc="-75" dirty="0">
                <a:latin typeface="Arial"/>
                <a:cs typeface="Arial"/>
              </a:rPr>
              <a:t>happens</a:t>
            </a:r>
            <a:r>
              <a:rPr sz="2200" spc="-145" dirty="0">
                <a:latin typeface="Arial"/>
                <a:cs typeface="Arial"/>
              </a:rPr>
              <a:t> </a:t>
            </a:r>
            <a:r>
              <a:rPr sz="2200" spc="-25" dirty="0">
                <a:latin typeface="Arial"/>
                <a:cs typeface="Arial"/>
              </a:rPr>
              <a:t>in</a:t>
            </a:r>
            <a:r>
              <a:rPr sz="2200" spc="-145" dirty="0">
                <a:latin typeface="Arial"/>
                <a:cs typeface="Arial"/>
              </a:rPr>
              <a:t> </a:t>
            </a:r>
            <a:r>
              <a:rPr sz="2200" spc="15" dirty="0">
                <a:latin typeface="Arial"/>
                <a:cs typeface="Arial"/>
              </a:rPr>
              <a:t>the</a:t>
            </a:r>
            <a:r>
              <a:rPr sz="2200" spc="-145" dirty="0">
                <a:latin typeface="Arial"/>
                <a:cs typeface="Arial"/>
              </a:rPr>
              <a:t> </a:t>
            </a:r>
            <a:r>
              <a:rPr sz="2200" spc="-50" dirty="0">
                <a:solidFill>
                  <a:srgbClr val="FC4244"/>
                </a:solidFill>
                <a:latin typeface="Arial"/>
                <a:cs typeface="Arial"/>
              </a:rPr>
              <a:t>C</a:t>
            </a:r>
            <a:r>
              <a:rPr sz="2200" spc="-50" dirty="0">
                <a:latin typeface="Arial"/>
                <a:cs typeface="Arial"/>
              </a:rPr>
              <a:t>ounting</a:t>
            </a:r>
            <a:r>
              <a:rPr sz="2200" spc="-135" dirty="0">
                <a:latin typeface="Arial"/>
                <a:cs typeface="Arial"/>
              </a:rPr>
              <a:t> </a:t>
            </a:r>
            <a:r>
              <a:rPr sz="2200" spc="15" dirty="0">
                <a:latin typeface="Arial"/>
                <a:cs typeface="Arial"/>
              </a:rPr>
              <a:t>part</a:t>
            </a:r>
            <a:r>
              <a:rPr sz="2200" spc="-150" dirty="0">
                <a:latin typeface="Arial"/>
                <a:cs typeface="Arial"/>
              </a:rPr>
              <a:t> </a:t>
            </a:r>
            <a:r>
              <a:rPr sz="2200" spc="65" dirty="0">
                <a:latin typeface="Arial"/>
                <a:cs typeface="Arial"/>
              </a:rPr>
              <a:t>of</a:t>
            </a:r>
            <a:r>
              <a:rPr sz="2200" spc="-135" dirty="0">
                <a:latin typeface="Arial"/>
                <a:cs typeface="Arial"/>
              </a:rPr>
              <a:t> </a:t>
            </a:r>
            <a:r>
              <a:rPr sz="2200" spc="-175" dirty="0">
                <a:latin typeface="Arial"/>
                <a:cs typeface="Arial"/>
              </a:rPr>
              <a:t>CLIC)</a:t>
            </a:r>
            <a:endParaRPr sz="2200">
              <a:latin typeface="Arial"/>
              <a:cs typeface="Arial"/>
            </a:endParaRPr>
          </a:p>
          <a:p>
            <a:pPr marL="469265" indent="-456565">
              <a:lnSpc>
                <a:spcPct val="100000"/>
              </a:lnSpc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200" spc="-70" dirty="0">
                <a:latin typeface="Arial"/>
                <a:cs typeface="Arial"/>
              </a:rPr>
              <a:t>Step </a:t>
            </a:r>
            <a:r>
              <a:rPr sz="2200" spc="-210" dirty="0">
                <a:latin typeface="Arial"/>
                <a:cs typeface="Arial"/>
              </a:rPr>
              <a:t>2 </a:t>
            </a:r>
            <a:r>
              <a:rPr sz="2200" spc="-130" dirty="0">
                <a:latin typeface="Arial"/>
                <a:cs typeface="Arial"/>
              </a:rPr>
              <a:t>– </a:t>
            </a:r>
            <a:r>
              <a:rPr sz="2200" spc="-195" dirty="0">
                <a:latin typeface="Arial"/>
                <a:cs typeface="Arial"/>
              </a:rPr>
              <a:t>Say </a:t>
            </a:r>
            <a:r>
              <a:rPr sz="2200" spc="-20" dirty="0">
                <a:latin typeface="Arial"/>
                <a:cs typeface="Arial"/>
              </a:rPr>
              <a:t>multiples </a:t>
            </a:r>
            <a:r>
              <a:rPr sz="2200" spc="-459" dirty="0">
                <a:latin typeface="Arial"/>
                <a:cs typeface="Arial"/>
              </a:rPr>
              <a:t>1 </a:t>
            </a:r>
            <a:r>
              <a:rPr sz="2200" spc="-130" dirty="0">
                <a:latin typeface="Arial"/>
                <a:cs typeface="Arial"/>
              </a:rPr>
              <a:t>– </a:t>
            </a:r>
            <a:r>
              <a:rPr sz="2200" spc="-240" dirty="0">
                <a:latin typeface="Arial"/>
                <a:cs typeface="Arial"/>
              </a:rPr>
              <a:t>10</a:t>
            </a:r>
            <a:r>
              <a:rPr sz="2200" spc="-190" dirty="0">
                <a:latin typeface="Arial"/>
                <a:cs typeface="Arial"/>
              </a:rPr>
              <a:t> </a:t>
            </a:r>
            <a:r>
              <a:rPr sz="2200" spc="-30" dirty="0">
                <a:latin typeface="Arial"/>
                <a:cs typeface="Arial"/>
              </a:rPr>
              <a:t>(</a:t>
            </a:r>
            <a:r>
              <a:rPr sz="2200" spc="-30" dirty="0">
                <a:solidFill>
                  <a:srgbClr val="FC4244"/>
                </a:solidFill>
                <a:latin typeface="Arial"/>
                <a:cs typeface="Arial"/>
              </a:rPr>
              <a:t>C</a:t>
            </a:r>
            <a:r>
              <a:rPr sz="2200" spc="-30" dirty="0">
                <a:latin typeface="Arial"/>
                <a:cs typeface="Arial"/>
              </a:rPr>
              <a:t>ounting)</a:t>
            </a:r>
            <a:endParaRPr sz="2200">
              <a:latin typeface="Arial"/>
              <a:cs typeface="Arial"/>
            </a:endParaRPr>
          </a:p>
          <a:p>
            <a:pPr marL="469265" marR="88900" indent="-456565" algn="just">
              <a:lnSpc>
                <a:spcPct val="100000"/>
              </a:lnSpc>
              <a:buFont typeface="Wingdings"/>
              <a:buChar char=""/>
              <a:tabLst>
                <a:tab pos="469900" algn="l"/>
              </a:tabLst>
            </a:pPr>
            <a:r>
              <a:rPr sz="2200" spc="-70" dirty="0">
                <a:latin typeface="Arial"/>
                <a:cs typeface="Arial"/>
              </a:rPr>
              <a:t>Step</a:t>
            </a:r>
            <a:r>
              <a:rPr sz="2200" spc="-140" dirty="0">
                <a:latin typeface="Arial"/>
                <a:cs typeface="Arial"/>
              </a:rPr>
              <a:t> </a:t>
            </a:r>
            <a:r>
              <a:rPr sz="2200" spc="-160" dirty="0">
                <a:latin typeface="Arial"/>
                <a:cs typeface="Arial"/>
              </a:rPr>
              <a:t>3</a:t>
            </a:r>
            <a:r>
              <a:rPr sz="2200" spc="-130" dirty="0">
                <a:latin typeface="Arial"/>
                <a:cs typeface="Arial"/>
              </a:rPr>
              <a:t> –</a:t>
            </a:r>
            <a:r>
              <a:rPr sz="2200" spc="-140" dirty="0">
                <a:latin typeface="Arial"/>
                <a:cs typeface="Arial"/>
              </a:rPr>
              <a:t> </a:t>
            </a:r>
            <a:r>
              <a:rPr sz="2200" spc="-195" dirty="0">
                <a:latin typeface="Arial"/>
                <a:cs typeface="Arial"/>
              </a:rPr>
              <a:t>Say</a:t>
            </a:r>
            <a:r>
              <a:rPr sz="2200" spc="-135" dirty="0">
                <a:latin typeface="Arial"/>
                <a:cs typeface="Arial"/>
              </a:rPr>
              <a:t> </a:t>
            </a:r>
            <a:r>
              <a:rPr sz="2200" spc="15" dirty="0">
                <a:latin typeface="Arial"/>
                <a:cs typeface="Arial"/>
              </a:rPr>
              <a:t>the</a:t>
            </a:r>
            <a:r>
              <a:rPr sz="2200" spc="-150" dirty="0">
                <a:latin typeface="Arial"/>
                <a:cs typeface="Arial"/>
              </a:rPr>
              <a:t> </a:t>
            </a:r>
            <a:r>
              <a:rPr sz="2200" spc="-10" dirty="0">
                <a:latin typeface="Arial"/>
                <a:cs typeface="Arial"/>
              </a:rPr>
              <a:t>table</a:t>
            </a:r>
            <a:r>
              <a:rPr sz="2200" spc="-135" dirty="0">
                <a:latin typeface="Arial"/>
                <a:cs typeface="Arial"/>
              </a:rPr>
              <a:t> </a:t>
            </a:r>
            <a:r>
              <a:rPr sz="2200" spc="-130" dirty="0">
                <a:latin typeface="Arial"/>
                <a:cs typeface="Arial"/>
              </a:rPr>
              <a:t>–</a:t>
            </a:r>
            <a:r>
              <a:rPr sz="2200" spc="-140" dirty="0">
                <a:latin typeface="Arial"/>
                <a:cs typeface="Arial"/>
              </a:rPr>
              <a:t> </a:t>
            </a:r>
            <a:r>
              <a:rPr sz="2200" spc="-30" dirty="0">
                <a:latin typeface="Arial"/>
                <a:cs typeface="Arial"/>
              </a:rPr>
              <a:t>chant</a:t>
            </a:r>
            <a:r>
              <a:rPr sz="2200" spc="-155" dirty="0">
                <a:latin typeface="Arial"/>
                <a:cs typeface="Arial"/>
              </a:rPr>
              <a:t> </a:t>
            </a:r>
            <a:r>
              <a:rPr sz="2200" spc="-70" dirty="0">
                <a:latin typeface="Arial"/>
                <a:cs typeface="Arial"/>
              </a:rPr>
              <a:t>eg</a:t>
            </a:r>
            <a:r>
              <a:rPr sz="2200" spc="-14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five</a:t>
            </a:r>
            <a:r>
              <a:rPr sz="2200" spc="-130" dirty="0">
                <a:latin typeface="Arial"/>
                <a:cs typeface="Arial"/>
              </a:rPr>
              <a:t> </a:t>
            </a:r>
            <a:r>
              <a:rPr sz="2200" spc="-35" dirty="0">
                <a:latin typeface="Arial"/>
                <a:cs typeface="Arial"/>
              </a:rPr>
              <a:t>threes</a:t>
            </a:r>
            <a:r>
              <a:rPr sz="2200" spc="-140" dirty="0">
                <a:latin typeface="Arial"/>
                <a:cs typeface="Arial"/>
              </a:rPr>
              <a:t> </a:t>
            </a:r>
            <a:r>
              <a:rPr sz="2200" spc="-70" dirty="0">
                <a:latin typeface="Arial"/>
                <a:cs typeface="Arial"/>
              </a:rPr>
              <a:t>are</a:t>
            </a:r>
            <a:r>
              <a:rPr sz="2200" spc="-155" dirty="0">
                <a:latin typeface="Arial"/>
                <a:cs typeface="Arial"/>
              </a:rPr>
              <a:t> </a:t>
            </a:r>
            <a:r>
              <a:rPr sz="2200" spc="-305" dirty="0">
                <a:latin typeface="Arial"/>
                <a:cs typeface="Arial"/>
              </a:rPr>
              <a:t>15</a:t>
            </a:r>
            <a:r>
              <a:rPr sz="2200" spc="-130" dirty="0">
                <a:latin typeface="Arial"/>
                <a:cs typeface="Arial"/>
              </a:rPr>
              <a:t> –</a:t>
            </a:r>
            <a:r>
              <a:rPr sz="2200" spc="-140" dirty="0">
                <a:latin typeface="Arial"/>
                <a:cs typeface="Arial"/>
              </a:rPr>
              <a:t> </a:t>
            </a:r>
            <a:r>
              <a:rPr sz="2200" spc="10" dirty="0">
                <a:latin typeface="Arial"/>
                <a:cs typeface="Arial"/>
              </a:rPr>
              <a:t>get  </a:t>
            </a:r>
            <a:r>
              <a:rPr sz="2200" spc="-145" dirty="0">
                <a:latin typeface="Arial"/>
                <a:cs typeface="Arial"/>
              </a:rPr>
              <a:t>a</a:t>
            </a:r>
            <a:r>
              <a:rPr sz="2200" spc="-150" dirty="0">
                <a:latin typeface="Arial"/>
                <a:cs typeface="Arial"/>
              </a:rPr>
              <a:t> </a:t>
            </a:r>
            <a:r>
              <a:rPr sz="2200" spc="5" dirty="0">
                <a:latin typeface="Arial"/>
                <a:cs typeface="Arial"/>
              </a:rPr>
              <a:t>rhythm</a:t>
            </a:r>
            <a:r>
              <a:rPr sz="2200" spc="-150" dirty="0">
                <a:latin typeface="Arial"/>
                <a:cs typeface="Arial"/>
              </a:rPr>
              <a:t> </a:t>
            </a:r>
            <a:r>
              <a:rPr sz="2200" spc="-25" dirty="0">
                <a:latin typeface="Arial"/>
                <a:cs typeface="Arial"/>
              </a:rPr>
              <a:t>going</a:t>
            </a:r>
            <a:r>
              <a:rPr sz="2200" spc="-150" dirty="0">
                <a:latin typeface="Arial"/>
                <a:cs typeface="Arial"/>
              </a:rPr>
              <a:t> </a:t>
            </a:r>
            <a:r>
              <a:rPr sz="2200" spc="-125" dirty="0">
                <a:latin typeface="Arial"/>
                <a:cs typeface="Arial"/>
              </a:rPr>
              <a:t>– </a:t>
            </a:r>
            <a:r>
              <a:rPr sz="2200" spc="-75" dirty="0">
                <a:latin typeface="Arial"/>
                <a:cs typeface="Arial"/>
              </a:rPr>
              <a:t>make</a:t>
            </a:r>
            <a:r>
              <a:rPr sz="2200" spc="-155" dirty="0">
                <a:latin typeface="Arial"/>
                <a:cs typeface="Arial"/>
              </a:rPr>
              <a:t> </a:t>
            </a:r>
            <a:r>
              <a:rPr sz="2200" spc="80" dirty="0">
                <a:latin typeface="Arial"/>
                <a:cs typeface="Arial"/>
              </a:rPr>
              <a:t>it</a:t>
            </a:r>
            <a:r>
              <a:rPr sz="2200" spc="-14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fun!</a:t>
            </a:r>
            <a:r>
              <a:rPr sz="2200" spc="-150" dirty="0">
                <a:latin typeface="Arial"/>
                <a:cs typeface="Arial"/>
              </a:rPr>
              <a:t> </a:t>
            </a:r>
            <a:r>
              <a:rPr sz="2200" spc="-90" dirty="0">
                <a:latin typeface="Arial"/>
                <a:cs typeface="Arial"/>
              </a:rPr>
              <a:t>Keep</a:t>
            </a:r>
            <a:r>
              <a:rPr sz="2200" spc="-145" dirty="0">
                <a:latin typeface="Arial"/>
                <a:cs typeface="Arial"/>
              </a:rPr>
              <a:t> </a:t>
            </a:r>
            <a:r>
              <a:rPr sz="2200" spc="15" dirty="0">
                <a:latin typeface="Arial"/>
                <a:cs typeface="Arial"/>
              </a:rPr>
              <a:t>the</a:t>
            </a:r>
            <a:r>
              <a:rPr sz="2200" spc="-150" dirty="0">
                <a:latin typeface="Arial"/>
                <a:cs typeface="Arial"/>
              </a:rPr>
              <a:t> </a:t>
            </a:r>
            <a:r>
              <a:rPr sz="2200" spc="-30" dirty="0">
                <a:latin typeface="Arial"/>
                <a:cs typeface="Arial"/>
              </a:rPr>
              <a:t>chant</a:t>
            </a:r>
            <a:r>
              <a:rPr sz="2200" spc="-160" dirty="0">
                <a:latin typeface="Arial"/>
                <a:cs typeface="Arial"/>
              </a:rPr>
              <a:t> </a:t>
            </a:r>
            <a:r>
              <a:rPr sz="2200" spc="15" dirty="0">
                <a:latin typeface="Arial"/>
                <a:cs typeface="Arial"/>
              </a:rPr>
              <a:t>the</a:t>
            </a:r>
            <a:r>
              <a:rPr sz="2200" spc="-150" dirty="0">
                <a:latin typeface="Arial"/>
                <a:cs typeface="Arial"/>
              </a:rPr>
              <a:t> </a:t>
            </a:r>
            <a:r>
              <a:rPr sz="2200" spc="-114" dirty="0">
                <a:latin typeface="Arial"/>
                <a:cs typeface="Arial"/>
              </a:rPr>
              <a:t>same  </a:t>
            </a:r>
            <a:r>
              <a:rPr sz="2200" spc="60" dirty="0">
                <a:latin typeface="Arial"/>
                <a:cs typeface="Arial"/>
              </a:rPr>
              <a:t>for </a:t>
            </a:r>
            <a:r>
              <a:rPr sz="2200" spc="-40" dirty="0">
                <a:latin typeface="Arial"/>
                <a:cs typeface="Arial"/>
              </a:rPr>
              <a:t>all</a:t>
            </a:r>
            <a:r>
              <a:rPr sz="2200" spc="-355" dirty="0">
                <a:latin typeface="Arial"/>
                <a:cs typeface="Arial"/>
              </a:rPr>
              <a:t> </a:t>
            </a:r>
            <a:r>
              <a:rPr sz="2200" spc="-40" dirty="0">
                <a:latin typeface="Arial"/>
                <a:cs typeface="Arial"/>
              </a:rPr>
              <a:t>tables</a:t>
            </a:r>
            <a:endParaRPr sz="2200">
              <a:latin typeface="Arial"/>
              <a:cs typeface="Arial"/>
            </a:endParaRPr>
          </a:p>
          <a:p>
            <a:pPr marL="469265" marR="288925" indent="-456565"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200" spc="-70" dirty="0">
                <a:latin typeface="Arial"/>
                <a:cs typeface="Arial"/>
              </a:rPr>
              <a:t>Step</a:t>
            </a:r>
            <a:r>
              <a:rPr sz="2200" spc="-140" dirty="0">
                <a:latin typeface="Arial"/>
                <a:cs typeface="Arial"/>
              </a:rPr>
              <a:t> </a:t>
            </a:r>
            <a:r>
              <a:rPr sz="2200" spc="-55" dirty="0">
                <a:latin typeface="Arial"/>
                <a:cs typeface="Arial"/>
              </a:rPr>
              <a:t>4</a:t>
            </a:r>
            <a:r>
              <a:rPr sz="2200" spc="-135" dirty="0">
                <a:latin typeface="Arial"/>
                <a:cs typeface="Arial"/>
              </a:rPr>
              <a:t> </a:t>
            </a:r>
            <a:r>
              <a:rPr sz="2200" spc="-130" dirty="0">
                <a:latin typeface="Arial"/>
                <a:cs typeface="Arial"/>
              </a:rPr>
              <a:t>–</a:t>
            </a:r>
            <a:r>
              <a:rPr sz="2200" spc="-125" dirty="0">
                <a:latin typeface="Arial"/>
                <a:cs typeface="Arial"/>
              </a:rPr>
              <a:t> </a:t>
            </a:r>
            <a:r>
              <a:rPr sz="2200" spc="-55" dirty="0">
                <a:latin typeface="Arial"/>
                <a:cs typeface="Arial"/>
              </a:rPr>
              <a:t>Answer</a:t>
            </a:r>
            <a:r>
              <a:rPr sz="2200" spc="-140" dirty="0">
                <a:latin typeface="Arial"/>
                <a:cs typeface="Arial"/>
              </a:rPr>
              <a:t> </a:t>
            </a:r>
            <a:r>
              <a:rPr sz="2200" spc="-55" dirty="0">
                <a:latin typeface="Arial"/>
                <a:cs typeface="Arial"/>
              </a:rPr>
              <a:t>Jumbled</a:t>
            </a:r>
            <a:r>
              <a:rPr sz="2200" spc="-130" dirty="0">
                <a:latin typeface="Arial"/>
                <a:cs typeface="Arial"/>
              </a:rPr>
              <a:t> </a:t>
            </a:r>
            <a:r>
              <a:rPr sz="2200" spc="-15" dirty="0">
                <a:latin typeface="Arial"/>
                <a:cs typeface="Arial"/>
              </a:rPr>
              <a:t>table</a:t>
            </a:r>
            <a:r>
              <a:rPr sz="2200" spc="-155" dirty="0">
                <a:latin typeface="Arial"/>
                <a:cs typeface="Arial"/>
              </a:rPr>
              <a:t> </a:t>
            </a:r>
            <a:r>
              <a:rPr sz="2200" spc="-130" dirty="0">
                <a:latin typeface="Arial"/>
                <a:cs typeface="Arial"/>
              </a:rPr>
              <a:t>–</a:t>
            </a:r>
            <a:r>
              <a:rPr sz="2200" spc="-135" dirty="0">
                <a:latin typeface="Arial"/>
                <a:cs typeface="Arial"/>
              </a:rPr>
              <a:t> </a:t>
            </a:r>
            <a:r>
              <a:rPr sz="2200" spc="-65" dirty="0">
                <a:latin typeface="Arial"/>
                <a:cs typeface="Arial"/>
              </a:rPr>
              <a:t>using</a:t>
            </a:r>
            <a:r>
              <a:rPr sz="2200" spc="-130" dirty="0">
                <a:latin typeface="Arial"/>
                <a:cs typeface="Arial"/>
              </a:rPr>
              <a:t> </a:t>
            </a:r>
            <a:r>
              <a:rPr sz="2200" spc="5" dirty="0">
                <a:latin typeface="Arial"/>
                <a:cs typeface="Arial"/>
              </a:rPr>
              <a:t>information</a:t>
            </a:r>
            <a:r>
              <a:rPr sz="2200" spc="-160" dirty="0">
                <a:latin typeface="Arial"/>
                <a:cs typeface="Arial"/>
              </a:rPr>
              <a:t> </a:t>
            </a:r>
            <a:r>
              <a:rPr sz="2200" spc="90" dirty="0">
                <a:latin typeface="Arial"/>
                <a:cs typeface="Arial"/>
              </a:rPr>
              <a:t>to  </a:t>
            </a:r>
            <a:r>
              <a:rPr sz="2200" spc="-55" dirty="0">
                <a:latin typeface="Arial"/>
                <a:cs typeface="Arial"/>
              </a:rPr>
              <a:t>answer </a:t>
            </a:r>
            <a:r>
              <a:rPr sz="2200" spc="-40" dirty="0">
                <a:latin typeface="Arial"/>
                <a:cs typeface="Arial"/>
              </a:rPr>
              <a:t>tables </a:t>
            </a:r>
            <a:r>
              <a:rPr sz="2200" spc="-45" dirty="0">
                <a:latin typeface="Arial"/>
                <a:cs typeface="Arial"/>
              </a:rPr>
              <a:t>questions </a:t>
            </a:r>
            <a:r>
              <a:rPr sz="2200" spc="-40" dirty="0">
                <a:latin typeface="Arial"/>
                <a:cs typeface="Arial"/>
              </a:rPr>
              <a:t>all </a:t>
            </a:r>
            <a:r>
              <a:rPr sz="2200" spc="-30" dirty="0">
                <a:latin typeface="Arial"/>
                <a:cs typeface="Arial"/>
              </a:rPr>
              <a:t>jumbled up </a:t>
            </a:r>
            <a:r>
              <a:rPr sz="2200" spc="20" dirty="0">
                <a:latin typeface="Arial"/>
                <a:cs typeface="Arial"/>
              </a:rPr>
              <a:t>(</a:t>
            </a:r>
            <a:r>
              <a:rPr sz="2200" spc="20" dirty="0">
                <a:solidFill>
                  <a:srgbClr val="FC4244"/>
                </a:solidFill>
                <a:latin typeface="Arial"/>
                <a:cs typeface="Arial"/>
              </a:rPr>
              <a:t>I</a:t>
            </a:r>
            <a:r>
              <a:rPr sz="2200" spc="20" dirty="0">
                <a:latin typeface="Arial"/>
                <a:cs typeface="Arial"/>
              </a:rPr>
              <a:t>t’s </a:t>
            </a:r>
            <a:r>
              <a:rPr sz="2200" spc="-10" dirty="0">
                <a:latin typeface="Arial"/>
                <a:cs typeface="Arial"/>
              </a:rPr>
              <a:t>Nothing  </a:t>
            </a:r>
            <a:r>
              <a:rPr sz="2200" spc="-40" dirty="0">
                <a:latin typeface="Arial"/>
                <a:cs typeface="Arial"/>
              </a:rPr>
              <a:t>New </a:t>
            </a:r>
            <a:r>
              <a:rPr sz="2200" spc="-25" dirty="0">
                <a:latin typeface="Arial"/>
                <a:cs typeface="Arial"/>
              </a:rPr>
              <a:t>/</a:t>
            </a:r>
            <a:r>
              <a:rPr sz="2200" spc="-235" dirty="0">
                <a:latin typeface="Arial"/>
                <a:cs typeface="Arial"/>
              </a:rPr>
              <a:t> </a:t>
            </a:r>
            <a:r>
              <a:rPr sz="2200" spc="-55" dirty="0">
                <a:solidFill>
                  <a:srgbClr val="FC4244"/>
                </a:solidFill>
                <a:latin typeface="Arial"/>
                <a:cs typeface="Arial"/>
              </a:rPr>
              <a:t>C</a:t>
            </a:r>
            <a:r>
              <a:rPr sz="2200" spc="-55" dirty="0">
                <a:latin typeface="Arial"/>
                <a:cs typeface="Arial"/>
              </a:rPr>
              <a:t>alculation)</a:t>
            </a:r>
            <a:endParaRPr sz="2200">
              <a:latin typeface="Arial"/>
              <a:cs typeface="Arial"/>
            </a:endParaRPr>
          </a:p>
          <a:p>
            <a:pPr marL="469265" indent="-456565">
              <a:lnSpc>
                <a:spcPct val="100000"/>
              </a:lnSpc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200" spc="-70" dirty="0">
                <a:latin typeface="Arial"/>
                <a:cs typeface="Arial"/>
              </a:rPr>
              <a:t>Step </a:t>
            </a:r>
            <a:r>
              <a:rPr sz="2200" spc="-145" dirty="0">
                <a:latin typeface="Arial"/>
                <a:cs typeface="Arial"/>
              </a:rPr>
              <a:t>5 </a:t>
            </a:r>
            <a:r>
              <a:rPr sz="2200" spc="-130" dirty="0">
                <a:latin typeface="Arial"/>
                <a:cs typeface="Arial"/>
              </a:rPr>
              <a:t>– </a:t>
            </a:r>
            <a:r>
              <a:rPr sz="2200" spc="-195" dirty="0">
                <a:latin typeface="Arial"/>
                <a:cs typeface="Arial"/>
              </a:rPr>
              <a:t>Say </a:t>
            </a:r>
            <a:r>
              <a:rPr sz="2200" spc="-90" dirty="0">
                <a:latin typeface="Arial"/>
                <a:cs typeface="Arial"/>
              </a:rPr>
              <a:t>Fact </a:t>
            </a:r>
            <a:r>
              <a:rPr sz="2200" spc="-95" dirty="0">
                <a:latin typeface="Arial"/>
                <a:cs typeface="Arial"/>
              </a:rPr>
              <a:t>Families </a:t>
            </a:r>
            <a:r>
              <a:rPr sz="2200" spc="-180" dirty="0">
                <a:latin typeface="Arial"/>
                <a:cs typeface="Arial"/>
              </a:rPr>
              <a:t>- </a:t>
            </a:r>
            <a:r>
              <a:rPr sz="2200" spc="-25" dirty="0">
                <a:latin typeface="Arial"/>
                <a:cs typeface="Arial"/>
              </a:rPr>
              <a:t>linking </a:t>
            </a:r>
            <a:r>
              <a:rPr sz="2200" spc="15" dirty="0">
                <a:latin typeface="Arial"/>
                <a:cs typeface="Arial"/>
              </a:rPr>
              <a:t>the </a:t>
            </a:r>
            <a:r>
              <a:rPr sz="2200" spc="-60" dirty="0">
                <a:latin typeface="Arial"/>
                <a:cs typeface="Arial"/>
              </a:rPr>
              <a:t>inverse</a:t>
            </a:r>
            <a:r>
              <a:rPr sz="2200" spc="-25" dirty="0">
                <a:latin typeface="Arial"/>
                <a:cs typeface="Arial"/>
              </a:rPr>
              <a:t> </a:t>
            </a:r>
            <a:r>
              <a:rPr sz="2200" spc="-10" dirty="0">
                <a:latin typeface="Arial"/>
                <a:cs typeface="Arial"/>
              </a:rPr>
              <a:t>operation</a:t>
            </a:r>
            <a:endParaRPr sz="2200">
              <a:latin typeface="Arial"/>
              <a:cs typeface="Arial"/>
            </a:endParaRPr>
          </a:p>
          <a:p>
            <a:pPr marL="469265">
              <a:lnSpc>
                <a:spcPct val="100000"/>
              </a:lnSpc>
            </a:pPr>
            <a:r>
              <a:rPr sz="2200" spc="-130" dirty="0">
                <a:latin typeface="Arial"/>
                <a:cs typeface="Arial"/>
              </a:rPr>
              <a:t>– </a:t>
            </a:r>
            <a:r>
              <a:rPr sz="2200" spc="-40" dirty="0">
                <a:latin typeface="Arial"/>
                <a:cs typeface="Arial"/>
              </a:rPr>
              <a:t>division </a:t>
            </a:r>
            <a:r>
              <a:rPr sz="2200" spc="90" dirty="0">
                <a:latin typeface="Arial"/>
                <a:cs typeface="Arial"/>
              </a:rPr>
              <a:t>to</a:t>
            </a:r>
            <a:r>
              <a:rPr sz="2200" spc="-250" dirty="0">
                <a:latin typeface="Arial"/>
                <a:cs typeface="Arial"/>
              </a:rPr>
              <a:t> </a:t>
            </a:r>
            <a:r>
              <a:rPr sz="2200" spc="-10" dirty="0">
                <a:latin typeface="Arial"/>
                <a:cs typeface="Arial"/>
              </a:rPr>
              <a:t>multiplication.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8600" y="228600"/>
            <a:ext cx="8696325" cy="142722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046851" y="858900"/>
            <a:ext cx="2876550" cy="714375"/>
          </a:xfrm>
          <a:custGeom>
            <a:avLst/>
            <a:gdLst/>
            <a:ahLst/>
            <a:cxnLst/>
            <a:rect l="l" t="t" r="r" b="b"/>
            <a:pathLst>
              <a:path w="2876550" h="714375">
                <a:moveTo>
                  <a:pt x="2876550" y="0"/>
                </a:moveTo>
                <a:lnTo>
                  <a:pt x="2870073" y="0"/>
                </a:lnTo>
                <a:lnTo>
                  <a:pt x="2748915" y="20065"/>
                </a:lnTo>
                <a:lnTo>
                  <a:pt x="2625598" y="42290"/>
                </a:lnTo>
                <a:lnTo>
                  <a:pt x="2370454" y="91439"/>
                </a:lnTo>
                <a:lnTo>
                  <a:pt x="2102612" y="149478"/>
                </a:lnTo>
                <a:lnTo>
                  <a:pt x="1821942" y="216535"/>
                </a:lnTo>
                <a:lnTo>
                  <a:pt x="1564767" y="281177"/>
                </a:lnTo>
                <a:lnTo>
                  <a:pt x="841882" y="444246"/>
                </a:lnTo>
                <a:lnTo>
                  <a:pt x="620776" y="488823"/>
                </a:lnTo>
                <a:lnTo>
                  <a:pt x="199771" y="566927"/>
                </a:lnTo>
                <a:lnTo>
                  <a:pt x="0" y="600456"/>
                </a:lnTo>
                <a:lnTo>
                  <a:pt x="270001" y="638428"/>
                </a:lnTo>
                <a:lnTo>
                  <a:pt x="397510" y="654050"/>
                </a:lnTo>
                <a:lnTo>
                  <a:pt x="644144" y="680847"/>
                </a:lnTo>
                <a:lnTo>
                  <a:pt x="873759" y="698626"/>
                </a:lnTo>
                <a:lnTo>
                  <a:pt x="984250" y="705358"/>
                </a:lnTo>
                <a:lnTo>
                  <a:pt x="1092707" y="709802"/>
                </a:lnTo>
                <a:lnTo>
                  <a:pt x="1296797" y="714375"/>
                </a:lnTo>
                <a:lnTo>
                  <a:pt x="1394587" y="714375"/>
                </a:lnTo>
                <a:lnTo>
                  <a:pt x="1583817" y="709802"/>
                </a:lnTo>
                <a:lnTo>
                  <a:pt x="1673098" y="705358"/>
                </a:lnTo>
                <a:lnTo>
                  <a:pt x="1843277" y="692023"/>
                </a:lnTo>
                <a:lnTo>
                  <a:pt x="1926081" y="683006"/>
                </a:lnTo>
                <a:lnTo>
                  <a:pt x="2083434" y="660781"/>
                </a:lnTo>
                <a:lnTo>
                  <a:pt x="2232279" y="633984"/>
                </a:lnTo>
                <a:lnTo>
                  <a:pt x="2372614" y="602741"/>
                </a:lnTo>
                <a:lnTo>
                  <a:pt x="2506599" y="566927"/>
                </a:lnTo>
                <a:lnTo>
                  <a:pt x="2634106" y="526796"/>
                </a:lnTo>
                <a:lnTo>
                  <a:pt x="2755265" y="482091"/>
                </a:lnTo>
                <a:lnTo>
                  <a:pt x="2872231" y="435228"/>
                </a:lnTo>
                <a:lnTo>
                  <a:pt x="2876550" y="433070"/>
                </a:lnTo>
                <a:lnTo>
                  <a:pt x="2876550" y="0"/>
                </a:lnTo>
                <a:close/>
              </a:path>
            </a:pathLst>
          </a:custGeom>
          <a:solidFill>
            <a:srgbClr val="76B6F1">
              <a:alpha val="2901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619375" y="731901"/>
            <a:ext cx="5543550" cy="849630"/>
          </a:xfrm>
          <a:custGeom>
            <a:avLst/>
            <a:gdLst/>
            <a:ahLst/>
            <a:cxnLst/>
            <a:rect l="l" t="t" r="r" b="b"/>
            <a:pathLst>
              <a:path w="5543550" h="849630">
                <a:moveTo>
                  <a:pt x="852424" y="0"/>
                </a:moveTo>
                <a:lnTo>
                  <a:pt x="684402" y="0"/>
                </a:lnTo>
                <a:lnTo>
                  <a:pt x="527176" y="4445"/>
                </a:lnTo>
                <a:lnTo>
                  <a:pt x="380492" y="11049"/>
                </a:lnTo>
                <a:lnTo>
                  <a:pt x="244475" y="22225"/>
                </a:lnTo>
                <a:lnTo>
                  <a:pt x="116967" y="35560"/>
                </a:lnTo>
                <a:lnTo>
                  <a:pt x="0" y="53466"/>
                </a:lnTo>
                <a:lnTo>
                  <a:pt x="333756" y="95758"/>
                </a:lnTo>
                <a:lnTo>
                  <a:pt x="692912" y="155956"/>
                </a:lnTo>
                <a:lnTo>
                  <a:pt x="1077722" y="234061"/>
                </a:lnTo>
                <a:lnTo>
                  <a:pt x="1281684" y="278638"/>
                </a:lnTo>
                <a:lnTo>
                  <a:pt x="1866264" y="421259"/>
                </a:lnTo>
                <a:lnTo>
                  <a:pt x="2559177" y="575056"/>
                </a:lnTo>
                <a:lnTo>
                  <a:pt x="2722879" y="606298"/>
                </a:lnTo>
                <a:lnTo>
                  <a:pt x="2878074" y="637539"/>
                </a:lnTo>
                <a:lnTo>
                  <a:pt x="3031109" y="666496"/>
                </a:lnTo>
                <a:lnTo>
                  <a:pt x="3324479" y="715518"/>
                </a:lnTo>
                <a:lnTo>
                  <a:pt x="3464687" y="737743"/>
                </a:lnTo>
                <a:lnTo>
                  <a:pt x="3732529" y="773429"/>
                </a:lnTo>
                <a:lnTo>
                  <a:pt x="3985514" y="804672"/>
                </a:lnTo>
                <a:lnTo>
                  <a:pt x="4106672" y="815848"/>
                </a:lnTo>
                <a:lnTo>
                  <a:pt x="4336160" y="833627"/>
                </a:lnTo>
                <a:lnTo>
                  <a:pt x="4446778" y="840359"/>
                </a:lnTo>
                <a:lnTo>
                  <a:pt x="4659249" y="849249"/>
                </a:lnTo>
                <a:lnTo>
                  <a:pt x="4856988" y="849249"/>
                </a:lnTo>
                <a:lnTo>
                  <a:pt x="5044058" y="844803"/>
                </a:lnTo>
                <a:lnTo>
                  <a:pt x="5133340" y="840359"/>
                </a:lnTo>
                <a:lnTo>
                  <a:pt x="5220461" y="833627"/>
                </a:lnTo>
                <a:lnTo>
                  <a:pt x="5466969" y="806958"/>
                </a:lnTo>
                <a:lnTo>
                  <a:pt x="5543550" y="795782"/>
                </a:lnTo>
                <a:lnTo>
                  <a:pt x="5297043" y="764539"/>
                </a:lnTo>
                <a:lnTo>
                  <a:pt x="5035550" y="726694"/>
                </a:lnTo>
                <a:lnTo>
                  <a:pt x="4467986" y="628523"/>
                </a:lnTo>
                <a:lnTo>
                  <a:pt x="4159757" y="566165"/>
                </a:lnTo>
                <a:lnTo>
                  <a:pt x="3834511" y="497077"/>
                </a:lnTo>
                <a:lnTo>
                  <a:pt x="2850388" y="263016"/>
                </a:lnTo>
                <a:lnTo>
                  <a:pt x="2582545" y="204977"/>
                </a:lnTo>
                <a:lnTo>
                  <a:pt x="2327529" y="155956"/>
                </a:lnTo>
                <a:lnTo>
                  <a:pt x="2204212" y="133731"/>
                </a:lnTo>
                <a:lnTo>
                  <a:pt x="2083053" y="113664"/>
                </a:lnTo>
                <a:lnTo>
                  <a:pt x="1966214" y="95758"/>
                </a:lnTo>
                <a:lnTo>
                  <a:pt x="1628266" y="51181"/>
                </a:lnTo>
                <a:lnTo>
                  <a:pt x="1417827" y="31114"/>
                </a:lnTo>
                <a:lnTo>
                  <a:pt x="1220089" y="15494"/>
                </a:lnTo>
                <a:lnTo>
                  <a:pt x="1030859" y="4445"/>
                </a:lnTo>
                <a:lnTo>
                  <a:pt x="852424" y="0"/>
                </a:lnTo>
                <a:close/>
              </a:path>
            </a:pathLst>
          </a:custGeom>
          <a:solidFill>
            <a:srgbClr val="76B6F1">
              <a:alpha val="3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28925" y="742950"/>
            <a:ext cx="5467350" cy="774700"/>
          </a:xfrm>
          <a:custGeom>
            <a:avLst/>
            <a:gdLst/>
            <a:ahLst/>
            <a:cxnLst/>
            <a:rect l="l" t="t" r="r" b="b"/>
            <a:pathLst>
              <a:path w="5467350" h="774700">
                <a:moveTo>
                  <a:pt x="0" y="78104"/>
                </a:moveTo>
                <a:lnTo>
                  <a:pt x="19176" y="73660"/>
                </a:lnTo>
                <a:lnTo>
                  <a:pt x="76581" y="62484"/>
                </a:lnTo>
                <a:lnTo>
                  <a:pt x="174370" y="46862"/>
                </a:lnTo>
                <a:lnTo>
                  <a:pt x="238125" y="37973"/>
                </a:lnTo>
                <a:lnTo>
                  <a:pt x="312419" y="29083"/>
                </a:lnTo>
                <a:lnTo>
                  <a:pt x="395350" y="22351"/>
                </a:lnTo>
                <a:lnTo>
                  <a:pt x="490982" y="15621"/>
                </a:lnTo>
                <a:lnTo>
                  <a:pt x="595249" y="8889"/>
                </a:lnTo>
                <a:lnTo>
                  <a:pt x="712088" y="4445"/>
                </a:lnTo>
                <a:lnTo>
                  <a:pt x="839597" y="2286"/>
                </a:lnTo>
                <a:lnTo>
                  <a:pt x="977773" y="0"/>
                </a:lnTo>
                <a:lnTo>
                  <a:pt x="1126616" y="2286"/>
                </a:lnTo>
                <a:lnTo>
                  <a:pt x="1286002" y="6730"/>
                </a:lnTo>
                <a:lnTo>
                  <a:pt x="1458214" y="15621"/>
                </a:lnTo>
                <a:lnTo>
                  <a:pt x="1641094" y="26797"/>
                </a:lnTo>
                <a:lnTo>
                  <a:pt x="1834514" y="44703"/>
                </a:lnTo>
                <a:lnTo>
                  <a:pt x="2040636" y="64770"/>
                </a:lnTo>
                <a:lnTo>
                  <a:pt x="2259584" y="89280"/>
                </a:lnTo>
                <a:lnTo>
                  <a:pt x="2489200" y="118363"/>
                </a:lnTo>
                <a:lnTo>
                  <a:pt x="2731516" y="154050"/>
                </a:lnTo>
                <a:lnTo>
                  <a:pt x="2984500" y="194183"/>
                </a:lnTo>
                <a:lnTo>
                  <a:pt x="3250184" y="241173"/>
                </a:lnTo>
                <a:lnTo>
                  <a:pt x="3528695" y="296925"/>
                </a:lnTo>
                <a:lnTo>
                  <a:pt x="3819905" y="357250"/>
                </a:lnTo>
                <a:lnTo>
                  <a:pt x="4123944" y="424179"/>
                </a:lnTo>
                <a:lnTo>
                  <a:pt x="4440682" y="500125"/>
                </a:lnTo>
                <a:lnTo>
                  <a:pt x="4770120" y="582676"/>
                </a:lnTo>
                <a:lnTo>
                  <a:pt x="5112384" y="674242"/>
                </a:lnTo>
                <a:lnTo>
                  <a:pt x="5467350" y="77470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608701" y="730250"/>
            <a:ext cx="3308350" cy="650875"/>
          </a:xfrm>
          <a:custGeom>
            <a:avLst/>
            <a:gdLst/>
            <a:ahLst/>
            <a:cxnLst/>
            <a:rect l="l" t="t" r="r" b="b"/>
            <a:pathLst>
              <a:path w="3308350" h="650875">
                <a:moveTo>
                  <a:pt x="0" y="650875"/>
                </a:moveTo>
                <a:lnTo>
                  <a:pt x="95631" y="624077"/>
                </a:lnTo>
                <a:lnTo>
                  <a:pt x="357124" y="554989"/>
                </a:lnTo>
                <a:lnTo>
                  <a:pt x="537845" y="508253"/>
                </a:lnTo>
                <a:lnTo>
                  <a:pt x="746251" y="456946"/>
                </a:lnTo>
                <a:lnTo>
                  <a:pt x="978026" y="401192"/>
                </a:lnTo>
                <a:lnTo>
                  <a:pt x="1226693" y="340995"/>
                </a:lnTo>
                <a:lnTo>
                  <a:pt x="1490345" y="283083"/>
                </a:lnTo>
                <a:lnTo>
                  <a:pt x="1760474" y="225171"/>
                </a:lnTo>
                <a:lnTo>
                  <a:pt x="2036826" y="171576"/>
                </a:lnTo>
                <a:lnTo>
                  <a:pt x="2311146" y="120396"/>
                </a:lnTo>
                <a:lnTo>
                  <a:pt x="2447163" y="98044"/>
                </a:lnTo>
                <a:lnTo>
                  <a:pt x="2578989" y="75819"/>
                </a:lnTo>
                <a:lnTo>
                  <a:pt x="2710815" y="57912"/>
                </a:lnTo>
                <a:lnTo>
                  <a:pt x="2838450" y="40132"/>
                </a:lnTo>
                <a:lnTo>
                  <a:pt x="2963799" y="26797"/>
                </a:lnTo>
                <a:lnTo>
                  <a:pt x="3082925" y="15621"/>
                </a:lnTo>
                <a:lnTo>
                  <a:pt x="3197732" y="6730"/>
                </a:lnTo>
                <a:lnTo>
                  <a:pt x="3308350" y="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11137" y="714375"/>
            <a:ext cx="8723630" cy="1330325"/>
          </a:xfrm>
          <a:custGeom>
            <a:avLst/>
            <a:gdLst/>
            <a:ahLst/>
            <a:cxnLst/>
            <a:rect l="l" t="t" r="r" b="b"/>
            <a:pathLst>
              <a:path w="8723630" h="1330325">
                <a:moveTo>
                  <a:pt x="1556067" y="0"/>
                </a:moveTo>
                <a:lnTo>
                  <a:pt x="1402778" y="0"/>
                </a:lnTo>
                <a:lnTo>
                  <a:pt x="1257998" y="4445"/>
                </a:lnTo>
                <a:lnTo>
                  <a:pt x="1121854" y="11175"/>
                </a:lnTo>
                <a:lnTo>
                  <a:pt x="874890" y="33527"/>
                </a:lnTo>
                <a:lnTo>
                  <a:pt x="762063" y="49149"/>
                </a:lnTo>
                <a:lnTo>
                  <a:pt x="659891" y="64770"/>
                </a:lnTo>
                <a:lnTo>
                  <a:pt x="564095" y="82550"/>
                </a:lnTo>
                <a:lnTo>
                  <a:pt x="478955" y="102615"/>
                </a:lnTo>
                <a:lnTo>
                  <a:pt x="398068" y="120523"/>
                </a:lnTo>
                <a:lnTo>
                  <a:pt x="327812" y="140588"/>
                </a:lnTo>
                <a:lnTo>
                  <a:pt x="206476" y="178562"/>
                </a:lnTo>
                <a:lnTo>
                  <a:pt x="157518" y="196469"/>
                </a:lnTo>
                <a:lnTo>
                  <a:pt x="51092" y="241046"/>
                </a:lnTo>
                <a:lnTo>
                  <a:pt x="0" y="267842"/>
                </a:lnTo>
                <a:lnTo>
                  <a:pt x="0" y="1330325"/>
                </a:lnTo>
                <a:lnTo>
                  <a:pt x="8718994" y="1330325"/>
                </a:lnTo>
                <a:lnTo>
                  <a:pt x="8723312" y="1323594"/>
                </a:lnTo>
                <a:lnTo>
                  <a:pt x="8723312" y="850391"/>
                </a:lnTo>
                <a:lnTo>
                  <a:pt x="7182167" y="850391"/>
                </a:lnTo>
                <a:lnTo>
                  <a:pt x="7043737" y="848233"/>
                </a:lnTo>
                <a:lnTo>
                  <a:pt x="6899084" y="843788"/>
                </a:lnTo>
                <a:lnTo>
                  <a:pt x="6749986" y="837057"/>
                </a:lnTo>
                <a:lnTo>
                  <a:pt x="6594665" y="825880"/>
                </a:lnTo>
                <a:lnTo>
                  <a:pt x="6260401" y="792352"/>
                </a:lnTo>
                <a:lnTo>
                  <a:pt x="5900737" y="745489"/>
                </a:lnTo>
                <a:lnTo>
                  <a:pt x="5709094" y="716534"/>
                </a:lnTo>
                <a:lnTo>
                  <a:pt x="5509069" y="683005"/>
                </a:lnTo>
                <a:lnTo>
                  <a:pt x="5302567" y="645033"/>
                </a:lnTo>
                <a:lnTo>
                  <a:pt x="4861877" y="558038"/>
                </a:lnTo>
                <a:lnTo>
                  <a:pt x="4387151" y="453136"/>
                </a:lnTo>
                <a:lnTo>
                  <a:pt x="4136072" y="395097"/>
                </a:lnTo>
                <a:lnTo>
                  <a:pt x="3614483" y="267842"/>
                </a:lnTo>
                <a:lnTo>
                  <a:pt x="3122739" y="165226"/>
                </a:lnTo>
                <a:lnTo>
                  <a:pt x="2892869" y="124967"/>
                </a:lnTo>
                <a:lnTo>
                  <a:pt x="2673667" y="91566"/>
                </a:lnTo>
                <a:lnTo>
                  <a:pt x="2462847" y="62484"/>
                </a:lnTo>
                <a:lnTo>
                  <a:pt x="2262822" y="40132"/>
                </a:lnTo>
                <a:lnTo>
                  <a:pt x="2073338" y="22351"/>
                </a:lnTo>
                <a:lnTo>
                  <a:pt x="1720024" y="2286"/>
                </a:lnTo>
                <a:lnTo>
                  <a:pt x="1556067" y="0"/>
                </a:lnTo>
                <a:close/>
              </a:path>
              <a:path w="8723630" h="1330325">
                <a:moveTo>
                  <a:pt x="8723312" y="569213"/>
                </a:moveTo>
                <a:lnTo>
                  <a:pt x="8638222" y="604901"/>
                </a:lnTo>
                <a:lnTo>
                  <a:pt x="8557323" y="636142"/>
                </a:lnTo>
                <a:lnTo>
                  <a:pt x="8472106" y="665099"/>
                </a:lnTo>
                <a:lnTo>
                  <a:pt x="8295449" y="718692"/>
                </a:lnTo>
                <a:lnTo>
                  <a:pt x="8201850" y="743330"/>
                </a:lnTo>
                <a:lnTo>
                  <a:pt x="8005889" y="783463"/>
                </a:lnTo>
                <a:lnTo>
                  <a:pt x="7901622" y="801370"/>
                </a:lnTo>
                <a:lnTo>
                  <a:pt x="7680261" y="828166"/>
                </a:lnTo>
                <a:lnTo>
                  <a:pt x="7441882" y="845947"/>
                </a:lnTo>
                <a:lnTo>
                  <a:pt x="7314120" y="850391"/>
                </a:lnTo>
                <a:lnTo>
                  <a:pt x="8723312" y="850391"/>
                </a:lnTo>
                <a:lnTo>
                  <a:pt x="8723312" y="56921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668526" y="1081278"/>
            <a:ext cx="632206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14" dirty="0"/>
              <a:t>‘Learn </a:t>
            </a:r>
            <a:r>
              <a:rPr sz="4800" spc="30" dirty="0"/>
              <a:t>Its’ </a:t>
            </a:r>
            <a:r>
              <a:rPr sz="4800" spc="-100" dirty="0"/>
              <a:t>by</a:t>
            </a:r>
            <a:r>
              <a:rPr sz="4800" spc="-875" dirty="0"/>
              <a:t> </a:t>
            </a:r>
            <a:r>
              <a:rPr sz="4800" spc="-285" dirty="0"/>
              <a:t>Year </a:t>
            </a:r>
            <a:r>
              <a:rPr sz="4800" spc="-155" dirty="0"/>
              <a:t>Group</a:t>
            </a:r>
            <a:endParaRPr sz="4800"/>
          </a:p>
        </p:txBody>
      </p:sp>
      <p:sp>
        <p:nvSpPr>
          <p:cNvPr id="9" name="object 9"/>
          <p:cNvSpPr txBox="1"/>
          <p:nvPr/>
        </p:nvSpPr>
        <p:spPr>
          <a:xfrm>
            <a:off x="1339341" y="2106879"/>
            <a:ext cx="6927215" cy="3684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355600" algn="l"/>
              </a:tabLst>
            </a:pPr>
            <a:r>
              <a:rPr sz="2400" spc="-55" dirty="0">
                <a:solidFill>
                  <a:srgbClr val="0F5CA3"/>
                </a:solidFill>
                <a:latin typeface="Arial"/>
                <a:cs typeface="Arial"/>
              </a:rPr>
              <a:t>Reception </a:t>
            </a:r>
            <a:r>
              <a:rPr sz="2400" spc="-135" dirty="0">
                <a:solidFill>
                  <a:srgbClr val="0F5CA3"/>
                </a:solidFill>
                <a:latin typeface="Arial"/>
                <a:cs typeface="Arial"/>
              </a:rPr>
              <a:t>– </a:t>
            </a:r>
            <a:r>
              <a:rPr sz="2400" spc="-75" dirty="0">
                <a:solidFill>
                  <a:srgbClr val="0F5CA3"/>
                </a:solidFill>
                <a:latin typeface="Arial"/>
                <a:cs typeface="Arial"/>
              </a:rPr>
              <a:t>Doubles </a:t>
            </a:r>
            <a:r>
              <a:rPr sz="2400" spc="75" dirty="0">
                <a:solidFill>
                  <a:srgbClr val="0F5CA3"/>
                </a:solidFill>
                <a:latin typeface="Arial"/>
                <a:cs typeface="Arial"/>
              </a:rPr>
              <a:t>of </a:t>
            </a:r>
            <a:r>
              <a:rPr sz="2400" spc="-280" dirty="0">
                <a:solidFill>
                  <a:srgbClr val="0F5CA3"/>
                </a:solidFill>
                <a:latin typeface="Arial"/>
                <a:cs typeface="Arial"/>
              </a:rPr>
              <a:t>1, </a:t>
            </a:r>
            <a:r>
              <a:rPr sz="2400" spc="-110" dirty="0">
                <a:solidFill>
                  <a:srgbClr val="0F5CA3"/>
                </a:solidFill>
                <a:latin typeface="Arial"/>
                <a:cs typeface="Arial"/>
              </a:rPr>
              <a:t>2,3,4,5, </a:t>
            </a:r>
            <a:r>
              <a:rPr sz="2400" spc="-75" dirty="0">
                <a:solidFill>
                  <a:srgbClr val="0F5CA3"/>
                </a:solidFill>
                <a:latin typeface="Arial"/>
                <a:cs typeface="Arial"/>
              </a:rPr>
              <a:t>and </a:t>
            </a:r>
            <a:r>
              <a:rPr sz="2400" spc="-305" dirty="0">
                <a:solidFill>
                  <a:srgbClr val="0F5CA3"/>
                </a:solidFill>
                <a:latin typeface="Arial"/>
                <a:cs typeface="Arial"/>
              </a:rPr>
              <a:t>2+1 </a:t>
            </a:r>
            <a:r>
              <a:rPr sz="2400" spc="-190" dirty="0">
                <a:solidFill>
                  <a:srgbClr val="0F5CA3"/>
                </a:solidFill>
                <a:latin typeface="Arial"/>
                <a:cs typeface="Arial"/>
              </a:rPr>
              <a:t>= </a:t>
            </a:r>
            <a:r>
              <a:rPr sz="2400" spc="-170" dirty="0">
                <a:solidFill>
                  <a:srgbClr val="0F5CA3"/>
                </a:solidFill>
                <a:latin typeface="Arial"/>
                <a:cs typeface="Arial"/>
              </a:rPr>
              <a:t>3</a:t>
            </a:r>
            <a:r>
              <a:rPr sz="2400" spc="-320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70" dirty="0">
                <a:solidFill>
                  <a:srgbClr val="0F5CA3"/>
                </a:solidFill>
                <a:latin typeface="Arial"/>
                <a:cs typeface="Arial"/>
              </a:rPr>
              <a:t>and</a:t>
            </a:r>
            <a:endParaRPr sz="2400">
              <a:latin typeface="Arial"/>
              <a:cs typeface="Arial"/>
            </a:endParaRPr>
          </a:p>
          <a:p>
            <a:pPr marL="355600">
              <a:lnSpc>
                <a:spcPct val="100000"/>
              </a:lnSpc>
            </a:pPr>
            <a:r>
              <a:rPr sz="2400" spc="-200" dirty="0">
                <a:solidFill>
                  <a:srgbClr val="0F5CA3"/>
                </a:solidFill>
                <a:latin typeface="Arial"/>
                <a:cs typeface="Arial"/>
              </a:rPr>
              <a:t>2+3 </a:t>
            </a:r>
            <a:r>
              <a:rPr sz="2400" spc="-195" dirty="0">
                <a:solidFill>
                  <a:srgbClr val="0F5CA3"/>
                </a:solidFill>
                <a:latin typeface="Arial"/>
                <a:cs typeface="Arial"/>
              </a:rPr>
              <a:t>=</a:t>
            </a:r>
            <a:r>
              <a:rPr sz="2400" spc="-95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160" dirty="0">
                <a:solidFill>
                  <a:srgbClr val="0F5CA3"/>
                </a:solidFill>
                <a:latin typeface="Arial"/>
                <a:cs typeface="Arial"/>
              </a:rPr>
              <a:t>5</a:t>
            </a:r>
            <a:endParaRPr sz="2400">
              <a:latin typeface="Arial"/>
              <a:cs typeface="Arial"/>
            </a:endParaRPr>
          </a:p>
          <a:p>
            <a:pPr marL="355600" marR="525145" indent="-342900">
              <a:lnSpc>
                <a:spcPct val="100000"/>
              </a:lnSpc>
              <a:buFont typeface="Wingdings"/>
              <a:buChar char=""/>
              <a:tabLst>
                <a:tab pos="355600" algn="l"/>
              </a:tabLst>
            </a:pPr>
            <a:r>
              <a:rPr sz="2400" spc="-145" dirty="0">
                <a:solidFill>
                  <a:srgbClr val="0F5CA3"/>
                </a:solidFill>
                <a:latin typeface="Arial"/>
                <a:cs typeface="Arial"/>
              </a:rPr>
              <a:t>Year </a:t>
            </a:r>
            <a:r>
              <a:rPr sz="2400" spc="-500" dirty="0">
                <a:solidFill>
                  <a:srgbClr val="0F5CA3"/>
                </a:solidFill>
                <a:latin typeface="Arial"/>
                <a:cs typeface="Arial"/>
              </a:rPr>
              <a:t>1 </a:t>
            </a:r>
            <a:r>
              <a:rPr sz="2400" spc="-135" dirty="0">
                <a:solidFill>
                  <a:srgbClr val="0F5CA3"/>
                </a:solidFill>
                <a:latin typeface="Arial"/>
                <a:cs typeface="Arial"/>
              </a:rPr>
              <a:t>– </a:t>
            </a:r>
            <a:r>
              <a:rPr sz="2400" spc="-75" dirty="0">
                <a:solidFill>
                  <a:srgbClr val="0F5CA3"/>
                </a:solidFill>
                <a:latin typeface="Arial"/>
                <a:cs typeface="Arial"/>
              </a:rPr>
              <a:t>Doubles </a:t>
            </a:r>
            <a:r>
              <a:rPr sz="2400" spc="75" dirty="0">
                <a:solidFill>
                  <a:srgbClr val="0F5CA3"/>
                </a:solidFill>
                <a:latin typeface="Arial"/>
                <a:cs typeface="Arial"/>
              </a:rPr>
              <a:t>of</a:t>
            </a:r>
            <a:r>
              <a:rPr sz="2400" spc="-465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65" dirty="0">
                <a:solidFill>
                  <a:srgbClr val="0F5CA3"/>
                </a:solidFill>
                <a:latin typeface="Arial"/>
                <a:cs typeface="Arial"/>
              </a:rPr>
              <a:t>6,7,8,9, </a:t>
            </a:r>
            <a:r>
              <a:rPr sz="2400" spc="-70" dirty="0">
                <a:solidFill>
                  <a:srgbClr val="0F5CA3"/>
                </a:solidFill>
                <a:latin typeface="Arial"/>
                <a:cs typeface="Arial"/>
              </a:rPr>
              <a:t>and </a:t>
            </a:r>
            <a:r>
              <a:rPr sz="2400" spc="-55" dirty="0">
                <a:solidFill>
                  <a:srgbClr val="0F5CA3"/>
                </a:solidFill>
                <a:latin typeface="Arial"/>
                <a:cs typeface="Arial"/>
              </a:rPr>
              <a:t>numbers </a:t>
            </a:r>
            <a:r>
              <a:rPr sz="2400" spc="-25" dirty="0">
                <a:solidFill>
                  <a:srgbClr val="0F5CA3"/>
                </a:solidFill>
                <a:latin typeface="Arial"/>
                <a:cs typeface="Arial"/>
              </a:rPr>
              <a:t>which  </a:t>
            </a:r>
            <a:r>
              <a:rPr sz="2400" spc="-80" dirty="0">
                <a:solidFill>
                  <a:srgbClr val="0F5CA3"/>
                </a:solidFill>
                <a:latin typeface="Arial"/>
                <a:cs typeface="Arial"/>
              </a:rPr>
              <a:t>make </a:t>
            </a:r>
            <a:r>
              <a:rPr sz="2400" spc="-254" dirty="0">
                <a:solidFill>
                  <a:srgbClr val="0F5CA3"/>
                </a:solidFill>
                <a:latin typeface="Arial"/>
                <a:cs typeface="Arial"/>
              </a:rPr>
              <a:t>10 </a:t>
            </a:r>
            <a:r>
              <a:rPr sz="2400" spc="-95" dirty="0">
                <a:solidFill>
                  <a:srgbClr val="0F5CA3"/>
                </a:solidFill>
                <a:latin typeface="Arial"/>
                <a:cs typeface="Arial"/>
              </a:rPr>
              <a:t>(2+8,</a:t>
            </a:r>
            <a:r>
              <a:rPr sz="2400" spc="-100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130" dirty="0">
                <a:solidFill>
                  <a:srgbClr val="0F5CA3"/>
                </a:solidFill>
                <a:latin typeface="Arial"/>
                <a:cs typeface="Arial"/>
              </a:rPr>
              <a:t>7+3)</a:t>
            </a:r>
            <a:endParaRPr sz="2400">
              <a:latin typeface="Arial"/>
              <a:cs typeface="Arial"/>
            </a:endParaRPr>
          </a:p>
          <a:p>
            <a:pPr marL="355600" marR="782955" indent="-342900"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tabLst>
                <a:tab pos="422275" algn="l"/>
                <a:tab pos="422909" algn="l"/>
              </a:tabLst>
            </a:pPr>
            <a:r>
              <a:rPr sz="2400" spc="-145" dirty="0">
                <a:solidFill>
                  <a:srgbClr val="0F5CA3"/>
                </a:solidFill>
                <a:latin typeface="Arial"/>
                <a:cs typeface="Arial"/>
              </a:rPr>
              <a:t>Year </a:t>
            </a:r>
            <a:r>
              <a:rPr sz="2400" spc="-215" dirty="0">
                <a:solidFill>
                  <a:srgbClr val="0F5CA3"/>
                </a:solidFill>
                <a:latin typeface="Arial"/>
                <a:cs typeface="Arial"/>
              </a:rPr>
              <a:t>2- </a:t>
            </a:r>
            <a:r>
              <a:rPr sz="2400" spc="-80" dirty="0">
                <a:solidFill>
                  <a:srgbClr val="0F5CA3"/>
                </a:solidFill>
                <a:latin typeface="Arial"/>
                <a:cs typeface="Arial"/>
              </a:rPr>
              <a:t>Remainder </a:t>
            </a:r>
            <a:r>
              <a:rPr sz="2400" spc="75" dirty="0">
                <a:solidFill>
                  <a:srgbClr val="0F5CA3"/>
                </a:solidFill>
                <a:latin typeface="Arial"/>
                <a:cs typeface="Arial"/>
              </a:rPr>
              <a:t>of</a:t>
            </a:r>
            <a:r>
              <a:rPr sz="2400" spc="-480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500" dirty="0">
                <a:solidFill>
                  <a:srgbClr val="0F5CA3"/>
                </a:solidFill>
                <a:latin typeface="Arial"/>
                <a:cs typeface="Arial"/>
              </a:rPr>
              <a:t>1 </a:t>
            </a:r>
            <a:r>
              <a:rPr sz="2400" spc="20" dirty="0">
                <a:solidFill>
                  <a:srgbClr val="0F5CA3"/>
                </a:solidFill>
                <a:latin typeface="Arial"/>
                <a:cs typeface="Arial"/>
              </a:rPr>
              <a:t>digit </a:t>
            </a:r>
            <a:r>
              <a:rPr sz="2400" spc="-195" dirty="0">
                <a:solidFill>
                  <a:srgbClr val="0F5CA3"/>
                </a:solidFill>
                <a:latin typeface="Arial"/>
                <a:cs typeface="Arial"/>
              </a:rPr>
              <a:t>+ </a:t>
            </a:r>
            <a:r>
              <a:rPr sz="2400" spc="-500" dirty="0">
                <a:solidFill>
                  <a:srgbClr val="0F5CA3"/>
                </a:solidFill>
                <a:latin typeface="Arial"/>
                <a:cs typeface="Arial"/>
              </a:rPr>
              <a:t>1 </a:t>
            </a:r>
            <a:r>
              <a:rPr sz="2400" spc="20" dirty="0">
                <a:solidFill>
                  <a:srgbClr val="0F5CA3"/>
                </a:solidFill>
                <a:latin typeface="Arial"/>
                <a:cs typeface="Arial"/>
              </a:rPr>
              <a:t>digit </a:t>
            </a:r>
            <a:r>
              <a:rPr sz="2400" spc="-30" dirty="0">
                <a:solidFill>
                  <a:srgbClr val="0F5CA3"/>
                </a:solidFill>
                <a:latin typeface="Arial"/>
                <a:cs typeface="Arial"/>
              </a:rPr>
              <a:t>facts </a:t>
            </a:r>
            <a:r>
              <a:rPr sz="2400" spc="-25" dirty="0">
                <a:solidFill>
                  <a:srgbClr val="0F5CA3"/>
                </a:solidFill>
                <a:latin typeface="Arial"/>
                <a:cs typeface="Arial"/>
              </a:rPr>
              <a:t>(eg  </a:t>
            </a:r>
            <a:r>
              <a:rPr sz="2400" spc="-155" dirty="0">
                <a:solidFill>
                  <a:srgbClr val="0F5CA3"/>
                </a:solidFill>
                <a:latin typeface="Arial"/>
                <a:cs typeface="Arial"/>
              </a:rPr>
              <a:t>9+7=16) </a:t>
            </a:r>
            <a:r>
              <a:rPr sz="2400" spc="-95" dirty="0">
                <a:solidFill>
                  <a:srgbClr val="0F5CA3"/>
                </a:solidFill>
                <a:latin typeface="Arial"/>
                <a:cs typeface="Arial"/>
              </a:rPr>
              <a:t>x2, </a:t>
            </a:r>
            <a:r>
              <a:rPr sz="2400" spc="-70" dirty="0">
                <a:solidFill>
                  <a:srgbClr val="0F5CA3"/>
                </a:solidFill>
                <a:latin typeface="Arial"/>
                <a:cs typeface="Arial"/>
              </a:rPr>
              <a:t>x5, </a:t>
            </a:r>
            <a:r>
              <a:rPr sz="2400" spc="-170" dirty="0">
                <a:solidFill>
                  <a:srgbClr val="0F5CA3"/>
                </a:solidFill>
                <a:latin typeface="Arial"/>
                <a:cs typeface="Arial"/>
              </a:rPr>
              <a:t>x10 </a:t>
            </a:r>
            <a:r>
              <a:rPr sz="2400" spc="-45" dirty="0">
                <a:solidFill>
                  <a:srgbClr val="0F5CA3"/>
                </a:solidFill>
                <a:latin typeface="Arial"/>
                <a:cs typeface="Arial"/>
              </a:rPr>
              <a:t>tables</a:t>
            </a:r>
            <a:r>
              <a:rPr sz="2400" spc="-250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30" dirty="0">
                <a:solidFill>
                  <a:srgbClr val="0F5CA3"/>
                </a:solidFill>
                <a:latin typeface="Arial"/>
                <a:cs typeface="Arial"/>
              </a:rPr>
              <a:t>facts</a:t>
            </a:r>
            <a:endParaRPr sz="2400">
              <a:latin typeface="Arial"/>
              <a:cs typeface="Arial"/>
            </a:endParaRPr>
          </a:p>
          <a:p>
            <a:pPr marL="422275" indent="-409575">
              <a:lnSpc>
                <a:spcPct val="100000"/>
              </a:lnSpc>
              <a:buFont typeface="Wingdings"/>
              <a:buChar char=""/>
              <a:tabLst>
                <a:tab pos="422275" algn="l"/>
                <a:tab pos="422909" algn="l"/>
              </a:tabLst>
            </a:pPr>
            <a:r>
              <a:rPr sz="2400" spc="-145" dirty="0">
                <a:solidFill>
                  <a:srgbClr val="0F5CA3"/>
                </a:solidFill>
                <a:latin typeface="Arial"/>
                <a:cs typeface="Arial"/>
              </a:rPr>
              <a:t>Year </a:t>
            </a:r>
            <a:r>
              <a:rPr sz="2400" spc="-170" dirty="0">
                <a:solidFill>
                  <a:srgbClr val="0F5CA3"/>
                </a:solidFill>
                <a:latin typeface="Arial"/>
                <a:cs typeface="Arial"/>
              </a:rPr>
              <a:t>3</a:t>
            </a:r>
            <a:r>
              <a:rPr sz="2400" spc="-135" dirty="0">
                <a:solidFill>
                  <a:srgbClr val="0F5CA3"/>
                </a:solidFill>
                <a:latin typeface="Arial"/>
                <a:cs typeface="Arial"/>
              </a:rPr>
              <a:t> –</a:t>
            </a:r>
            <a:r>
              <a:rPr sz="2400" spc="-155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45" dirty="0">
                <a:solidFill>
                  <a:srgbClr val="0F5CA3"/>
                </a:solidFill>
                <a:latin typeface="Arial"/>
                <a:cs typeface="Arial"/>
              </a:rPr>
              <a:t>focus</a:t>
            </a:r>
            <a:r>
              <a:rPr sz="2400" spc="-145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15" dirty="0">
                <a:solidFill>
                  <a:srgbClr val="0F5CA3"/>
                </a:solidFill>
                <a:latin typeface="Arial"/>
                <a:cs typeface="Arial"/>
              </a:rPr>
              <a:t>on</a:t>
            </a:r>
            <a:r>
              <a:rPr sz="2400" spc="-155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80" dirty="0">
                <a:solidFill>
                  <a:srgbClr val="0F5CA3"/>
                </a:solidFill>
                <a:latin typeface="Arial"/>
                <a:cs typeface="Arial"/>
              </a:rPr>
              <a:t>x3</a:t>
            </a:r>
            <a:r>
              <a:rPr sz="2400" spc="-145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25" dirty="0">
                <a:solidFill>
                  <a:srgbClr val="0F5CA3"/>
                </a:solidFill>
                <a:latin typeface="Arial"/>
                <a:cs typeface="Arial"/>
              </a:rPr>
              <a:t>x4</a:t>
            </a:r>
            <a:r>
              <a:rPr sz="2400" spc="-145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F5CA3"/>
                </a:solidFill>
                <a:latin typeface="Arial"/>
                <a:cs typeface="Arial"/>
              </a:rPr>
              <a:t>x9</a:t>
            </a:r>
            <a:r>
              <a:rPr sz="2400" spc="-150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45" dirty="0">
                <a:solidFill>
                  <a:srgbClr val="0F5CA3"/>
                </a:solidFill>
                <a:latin typeface="Arial"/>
                <a:cs typeface="Arial"/>
              </a:rPr>
              <a:t>tables</a:t>
            </a:r>
            <a:r>
              <a:rPr sz="2400" spc="-155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30" dirty="0">
                <a:solidFill>
                  <a:srgbClr val="0F5CA3"/>
                </a:solidFill>
                <a:latin typeface="Arial"/>
                <a:cs typeface="Arial"/>
              </a:rPr>
              <a:t>facts</a:t>
            </a:r>
            <a:endParaRPr sz="24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buFont typeface="Wingdings"/>
              <a:buChar char=""/>
              <a:tabLst>
                <a:tab pos="355600" algn="l"/>
              </a:tabLst>
            </a:pPr>
            <a:r>
              <a:rPr sz="2400" spc="-145" dirty="0">
                <a:solidFill>
                  <a:srgbClr val="0F5CA3"/>
                </a:solidFill>
                <a:latin typeface="Arial"/>
                <a:cs typeface="Arial"/>
              </a:rPr>
              <a:t>Year</a:t>
            </a:r>
            <a:r>
              <a:rPr sz="2400" spc="-140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60" dirty="0">
                <a:solidFill>
                  <a:srgbClr val="0F5CA3"/>
                </a:solidFill>
                <a:latin typeface="Arial"/>
                <a:cs typeface="Arial"/>
              </a:rPr>
              <a:t>4</a:t>
            </a:r>
            <a:r>
              <a:rPr sz="2400" spc="-135" dirty="0">
                <a:solidFill>
                  <a:srgbClr val="0F5CA3"/>
                </a:solidFill>
                <a:latin typeface="Arial"/>
                <a:cs typeface="Arial"/>
              </a:rPr>
              <a:t> –</a:t>
            </a:r>
            <a:r>
              <a:rPr sz="2400" spc="-140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15" dirty="0">
                <a:solidFill>
                  <a:srgbClr val="0F5CA3"/>
                </a:solidFill>
                <a:latin typeface="Arial"/>
                <a:cs typeface="Arial"/>
              </a:rPr>
              <a:t>the</a:t>
            </a:r>
            <a:r>
              <a:rPr sz="2400" spc="-135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70" dirty="0">
                <a:solidFill>
                  <a:srgbClr val="0F5CA3"/>
                </a:solidFill>
                <a:latin typeface="Arial"/>
                <a:cs typeface="Arial"/>
              </a:rPr>
              <a:t>six</a:t>
            </a:r>
            <a:r>
              <a:rPr sz="2400" spc="-145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45" dirty="0">
                <a:solidFill>
                  <a:srgbClr val="0F5CA3"/>
                </a:solidFill>
                <a:latin typeface="Arial"/>
                <a:cs typeface="Arial"/>
              </a:rPr>
              <a:t>remaining</a:t>
            </a:r>
            <a:r>
              <a:rPr sz="2400" spc="-145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30" dirty="0">
                <a:solidFill>
                  <a:srgbClr val="0F5CA3"/>
                </a:solidFill>
                <a:latin typeface="Arial"/>
                <a:cs typeface="Arial"/>
              </a:rPr>
              <a:t>facts</a:t>
            </a:r>
            <a:r>
              <a:rPr sz="2400" spc="-145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0F5CA3"/>
                </a:solidFill>
                <a:latin typeface="Arial"/>
                <a:cs typeface="Arial"/>
              </a:rPr>
              <a:t>(6x6,</a:t>
            </a:r>
            <a:r>
              <a:rPr sz="2400" spc="-155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70" dirty="0">
                <a:solidFill>
                  <a:srgbClr val="0F5CA3"/>
                </a:solidFill>
                <a:latin typeface="Arial"/>
                <a:cs typeface="Arial"/>
              </a:rPr>
              <a:t>6x7,</a:t>
            </a:r>
            <a:r>
              <a:rPr sz="2400" spc="-140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20" dirty="0">
                <a:solidFill>
                  <a:srgbClr val="0F5CA3"/>
                </a:solidFill>
                <a:latin typeface="Arial"/>
                <a:cs typeface="Arial"/>
              </a:rPr>
              <a:t>6x8,</a:t>
            </a:r>
            <a:r>
              <a:rPr sz="2400" spc="-130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114" dirty="0">
                <a:solidFill>
                  <a:srgbClr val="0F5CA3"/>
                </a:solidFill>
                <a:latin typeface="Arial"/>
                <a:cs typeface="Arial"/>
              </a:rPr>
              <a:t>7x7,  </a:t>
            </a:r>
            <a:r>
              <a:rPr sz="2400" spc="-40" dirty="0">
                <a:solidFill>
                  <a:srgbClr val="0F5CA3"/>
                </a:solidFill>
                <a:latin typeface="Arial"/>
                <a:cs typeface="Arial"/>
              </a:rPr>
              <a:t>7x8,8x8,) </a:t>
            </a:r>
            <a:r>
              <a:rPr sz="2400" spc="-75" dirty="0">
                <a:solidFill>
                  <a:srgbClr val="0F5CA3"/>
                </a:solidFill>
                <a:latin typeface="Arial"/>
                <a:cs typeface="Arial"/>
              </a:rPr>
              <a:t>and </a:t>
            </a:r>
            <a:r>
              <a:rPr sz="2400" spc="-90" dirty="0">
                <a:solidFill>
                  <a:srgbClr val="0F5CA3"/>
                </a:solidFill>
                <a:latin typeface="Arial"/>
                <a:cs typeface="Arial"/>
              </a:rPr>
              <a:t>36 </a:t>
            </a:r>
            <a:r>
              <a:rPr sz="2400" spc="-5" dirty="0">
                <a:solidFill>
                  <a:srgbClr val="0F5CA3"/>
                </a:solidFill>
                <a:latin typeface="Arial"/>
                <a:cs typeface="Arial"/>
              </a:rPr>
              <a:t>Addition </a:t>
            </a:r>
            <a:r>
              <a:rPr sz="2400" spc="-80" dirty="0">
                <a:solidFill>
                  <a:srgbClr val="0F5CA3"/>
                </a:solidFill>
                <a:latin typeface="Arial"/>
                <a:cs typeface="Arial"/>
              </a:rPr>
              <a:t>Learn</a:t>
            </a:r>
            <a:r>
              <a:rPr sz="2400" spc="-509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0F5CA3"/>
                </a:solidFill>
                <a:latin typeface="Arial"/>
                <a:cs typeface="Arial"/>
              </a:rPr>
              <a:t>Its</a:t>
            </a:r>
            <a:endParaRPr sz="2400">
              <a:latin typeface="Arial"/>
              <a:cs typeface="Arial"/>
            </a:endParaRPr>
          </a:p>
          <a:p>
            <a:pPr marL="422275" indent="-409575">
              <a:lnSpc>
                <a:spcPct val="100000"/>
              </a:lnSpc>
              <a:buFont typeface="Wingdings"/>
              <a:buChar char=""/>
              <a:tabLst>
                <a:tab pos="422275" algn="l"/>
                <a:tab pos="422909" algn="l"/>
              </a:tabLst>
            </a:pPr>
            <a:r>
              <a:rPr sz="2400" spc="-145" dirty="0">
                <a:solidFill>
                  <a:srgbClr val="0F5CA3"/>
                </a:solidFill>
                <a:latin typeface="Arial"/>
                <a:cs typeface="Arial"/>
              </a:rPr>
              <a:t>Year </a:t>
            </a:r>
            <a:r>
              <a:rPr sz="2400" spc="-160" dirty="0">
                <a:solidFill>
                  <a:srgbClr val="0F5CA3"/>
                </a:solidFill>
                <a:latin typeface="Arial"/>
                <a:cs typeface="Arial"/>
              </a:rPr>
              <a:t>5 </a:t>
            </a:r>
            <a:r>
              <a:rPr sz="2400" spc="-70" dirty="0">
                <a:solidFill>
                  <a:srgbClr val="0F5CA3"/>
                </a:solidFill>
                <a:latin typeface="Arial"/>
                <a:cs typeface="Arial"/>
              </a:rPr>
              <a:t>and </a:t>
            </a:r>
            <a:r>
              <a:rPr sz="2400" spc="-15" dirty="0">
                <a:solidFill>
                  <a:srgbClr val="0F5CA3"/>
                </a:solidFill>
                <a:latin typeface="Arial"/>
                <a:cs typeface="Arial"/>
              </a:rPr>
              <a:t>6 </a:t>
            </a:r>
            <a:r>
              <a:rPr sz="2400" spc="-195" dirty="0">
                <a:solidFill>
                  <a:srgbClr val="0F5CA3"/>
                </a:solidFill>
                <a:latin typeface="Arial"/>
                <a:cs typeface="Arial"/>
              </a:rPr>
              <a:t>- </a:t>
            </a:r>
            <a:r>
              <a:rPr sz="2400" spc="-45" dirty="0">
                <a:solidFill>
                  <a:srgbClr val="0F5CA3"/>
                </a:solidFill>
                <a:latin typeface="Arial"/>
                <a:cs typeface="Arial"/>
              </a:rPr>
              <a:t>all </a:t>
            </a:r>
            <a:r>
              <a:rPr sz="2400" spc="-215" dirty="0">
                <a:solidFill>
                  <a:srgbClr val="0F5CA3"/>
                </a:solidFill>
                <a:latin typeface="Arial"/>
                <a:cs typeface="Arial"/>
              </a:rPr>
              <a:t>72 </a:t>
            </a:r>
            <a:r>
              <a:rPr sz="2400" spc="-85" dirty="0">
                <a:solidFill>
                  <a:srgbClr val="0F5CA3"/>
                </a:solidFill>
                <a:latin typeface="Arial"/>
                <a:cs typeface="Arial"/>
              </a:rPr>
              <a:t>Learn </a:t>
            </a:r>
            <a:r>
              <a:rPr sz="2400" spc="-5" dirty="0">
                <a:solidFill>
                  <a:srgbClr val="0F5CA3"/>
                </a:solidFill>
                <a:latin typeface="Arial"/>
                <a:cs typeface="Arial"/>
              </a:rPr>
              <a:t>Its </a:t>
            </a:r>
            <a:r>
              <a:rPr sz="2400" spc="-195" dirty="0">
                <a:solidFill>
                  <a:srgbClr val="0F5CA3"/>
                </a:solidFill>
                <a:latin typeface="Arial"/>
                <a:cs typeface="Arial"/>
              </a:rPr>
              <a:t>-</a:t>
            </a:r>
            <a:r>
              <a:rPr sz="2400" spc="-515" dirty="0">
                <a:solidFill>
                  <a:srgbClr val="0F5CA3"/>
                </a:solidFill>
                <a:latin typeface="Arial"/>
                <a:cs typeface="Arial"/>
              </a:rPr>
              <a:t> </a:t>
            </a:r>
            <a:r>
              <a:rPr sz="2400" spc="-45" dirty="0">
                <a:solidFill>
                  <a:srgbClr val="0F5CA3"/>
                </a:solidFill>
                <a:latin typeface="Arial"/>
                <a:cs typeface="Arial"/>
              </a:rPr>
              <a:t>consolidate.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8600" y="228600"/>
            <a:ext cx="8696325" cy="142722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046851" y="858900"/>
            <a:ext cx="2876550" cy="714375"/>
          </a:xfrm>
          <a:custGeom>
            <a:avLst/>
            <a:gdLst/>
            <a:ahLst/>
            <a:cxnLst/>
            <a:rect l="l" t="t" r="r" b="b"/>
            <a:pathLst>
              <a:path w="2876550" h="714375">
                <a:moveTo>
                  <a:pt x="2876550" y="0"/>
                </a:moveTo>
                <a:lnTo>
                  <a:pt x="2870073" y="0"/>
                </a:lnTo>
                <a:lnTo>
                  <a:pt x="2748915" y="20065"/>
                </a:lnTo>
                <a:lnTo>
                  <a:pt x="2625598" y="42290"/>
                </a:lnTo>
                <a:lnTo>
                  <a:pt x="2370454" y="91439"/>
                </a:lnTo>
                <a:lnTo>
                  <a:pt x="2102612" y="149478"/>
                </a:lnTo>
                <a:lnTo>
                  <a:pt x="1821942" y="216535"/>
                </a:lnTo>
                <a:lnTo>
                  <a:pt x="1564767" y="281177"/>
                </a:lnTo>
                <a:lnTo>
                  <a:pt x="841882" y="444246"/>
                </a:lnTo>
                <a:lnTo>
                  <a:pt x="620776" y="488823"/>
                </a:lnTo>
                <a:lnTo>
                  <a:pt x="199771" y="566927"/>
                </a:lnTo>
                <a:lnTo>
                  <a:pt x="0" y="600456"/>
                </a:lnTo>
                <a:lnTo>
                  <a:pt x="270001" y="638428"/>
                </a:lnTo>
                <a:lnTo>
                  <a:pt x="397510" y="654050"/>
                </a:lnTo>
                <a:lnTo>
                  <a:pt x="644144" y="680847"/>
                </a:lnTo>
                <a:lnTo>
                  <a:pt x="873759" y="698626"/>
                </a:lnTo>
                <a:lnTo>
                  <a:pt x="984250" y="705358"/>
                </a:lnTo>
                <a:lnTo>
                  <a:pt x="1092707" y="709802"/>
                </a:lnTo>
                <a:lnTo>
                  <a:pt x="1296797" y="714375"/>
                </a:lnTo>
                <a:lnTo>
                  <a:pt x="1394587" y="714375"/>
                </a:lnTo>
                <a:lnTo>
                  <a:pt x="1583817" y="709802"/>
                </a:lnTo>
                <a:lnTo>
                  <a:pt x="1673098" y="705358"/>
                </a:lnTo>
                <a:lnTo>
                  <a:pt x="1843277" y="692023"/>
                </a:lnTo>
                <a:lnTo>
                  <a:pt x="1926081" y="683006"/>
                </a:lnTo>
                <a:lnTo>
                  <a:pt x="2083434" y="660781"/>
                </a:lnTo>
                <a:lnTo>
                  <a:pt x="2232279" y="633984"/>
                </a:lnTo>
                <a:lnTo>
                  <a:pt x="2372614" y="602741"/>
                </a:lnTo>
                <a:lnTo>
                  <a:pt x="2506599" y="566927"/>
                </a:lnTo>
                <a:lnTo>
                  <a:pt x="2634106" y="526796"/>
                </a:lnTo>
                <a:lnTo>
                  <a:pt x="2755265" y="482091"/>
                </a:lnTo>
                <a:lnTo>
                  <a:pt x="2872231" y="435228"/>
                </a:lnTo>
                <a:lnTo>
                  <a:pt x="2876550" y="433070"/>
                </a:lnTo>
                <a:lnTo>
                  <a:pt x="2876550" y="0"/>
                </a:lnTo>
                <a:close/>
              </a:path>
            </a:pathLst>
          </a:custGeom>
          <a:solidFill>
            <a:srgbClr val="76B6F1">
              <a:alpha val="2901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619375" y="731901"/>
            <a:ext cx="5543550" cy="849630"/>
          </a:xfrm>
          <a:custGeom>
            <a:avLst/>
            <a:gdLst/>
            <a:ahLst/>
            <a:cxnLst/>
            <a:rect l="l" t="t" r="r" b="b"/>
            <a:pathLst>
              <a:path w="5543550" h="849630">
                <a:moveTo>
                  <a:pt x="852424" y="0"/>
                </a:moveTo>
                <a:lnTo>
                  <a:pt x="684402" y="0"/>
                </a:lnTo>
                <a:lnTo>
                  <a:pt x="527176" y="4445"/>
                </a:lnTo>
                <a:lnTo>
                  <a:pt x="380492" y="11049"/>
                </a:lnTo>
                <a:lnTo>
                  <a:pt x="244475" y="22225"/>
                </a:lnTo>
                <a:lnTo>
                  <a:pt x="116967" y="35560"/>
                </a:lnTo>
                <a:lnTo>
                  <a:pt x="0" y="53466"/>
                </a:lnTo>
                <a:lnTo>
                  <a:pt x="333756" y="95758"/>
                </a:lnTo>
                <a:lnTo>
                  <a:pt x="692912" y="155956"/>
                </a:lnTo>
                <a:lnTo>
                  <a:pt x="1077722" y="234061"/>
                </a:lnTo>
                <a:lnTo>
                  <a:pt x="1281684" y="278638"/>
                </a:lnTo>
                <a:lnTo>
                  <a:pt x="1866264" y="421259"/>
                </a:lnTo>
                <a:lnTo>
                  <a:pt x="2559177" y="575056"/>
                </a:lnTo>
                <a:lnTo>
                  <a:pt x="2722879" y="606298"/>
                </a:lnTo>
                <a:lnTo>
                  <a:pt x="2878074" y="637539"/>
                </a:lnTo>
                <a:lnTo>
                  <a:pt x="3031109" y="666496"/>
                </a:lnTo>
                <a:lnTo>
                  <a:pt x="3324479" y="715518"/>
                </a:lnTo>
                <a:lnTo>
                  <a:pt x="3464687" y="737743"/>
                </a:lnTo>
                <a:lnTo>
                  <a:pt x="3732529" y="773429"/>
                </a:lnTo>
                <a:lnTo>
                  <a:pt x="3985514" y="804672"/>
                </a:lnTo>
                <a:lnTo>
                  <a:pt x="4106672" y="815848"/>
                </a:lnTo>
                <a:lnTo>
                  <a:pt x="4336160" y="833627"/>
                </a:lnTo>
                <a:lnTo>
                  <a:pt x="4446778" y="840359"/>
                </a:lnTo>
                <a:lnTo>
                  <a:pt x="4659249" y="849249"/>
                </a:lnTo>
                <a:lnTo>
                  <a:pt x="4856988" y="849249"/>
                </a:lnTo>
                <a:lnTo>
                  <a:pt x="5044058" y="844803"/>
                </a:lnTo>
                <a:lnTo>
                  <a:pt x="5133340" y="840359"/>
                </a:lnTo>
                <a:lnTo>
                  <a:pt x="5220461" y="833627"/>
                </a:lnTo>
                <a:lnTo>
                  <a:pt x="5466969" y="806958"/>
                </a:lnTo>
                <a:lnTo>
                  <a:pt x="5543550" y="795782"/>
                </a:lnTo>
                <a:lnTo>
                  <a:pt x="5297043" y="764539"/>
                </a:lnTo>
                <a:lnTo>
                  <a:pt x="5035550" y="726694"/>
                </a:lnTo>
                <a:lnTo>
                  <a:pt x="4467986" y="628523"/>
                </a:lnTo>
                <a:lnTo>
                  <a:pt x="4159757" y="566165"/>
                </a:lnTo>
                <a:lnTo>
                  <a:pt x="3834511" y="497077"/>
                </a:lnTo>
                <a:lnTo>
                  <a:pt x="2850388" y="263016"/>
                </a:lnTo>
                <a:lnTo>
                  <a:pt x="2582545" y="204977"/>
                </a:lnTo>
                <a:lnTo>
                  <a:pt x="2327529" y="155956"/>
                </a:lnTo>
                <a:lnTo>
                  <a:pt x="2204212" y="133731"/>
                </a:lnTo>
                <a:lnTo>
                  <a:pt x="2083053" y="113664"/>
                </a:lnTo>
                <a:lnTo>
                  <a:pt x="1966214" y="95758"/>
                </a:lnTo>
                <a:lnTo>
                  <a:pt x="1628266" y="51181"/>
                </a:lnTo>
                <a:lnTo>
                  <a:pt x="1417827" y="31114"/>
                </a:lnTo>
                <a:lnTo>
                  <a:pt x="1220089" y="15494"/>
                </a:lnTo>
                <a:lnTo>
                  <a:pt x="1030859" y="4445"/>
                </a:lnTo>
                <a:lnTo>
                  <a:pt x="852424" y="0"/>
                </a:lnTo>
                <a:close/>
              </a:path>
            </a:pathLst>
          </a:custGeom>
          <a:solidFill>
            <a:srgbClr val="76B6F1">
              <a:alpha val="3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28925" y="742950"/>
            <a:ext cx="5467350" cy="774700"/>
          </a:xfrm>
          <a:custGeom>
            <a:avLst/>
            <a:gdLst/>
            <a:ahLst/>
            <a:cxnLst/>
            <a:rect l="l" t="t" r="r" b="b"/>
            <a:pathLst>
              <a:path w="5467350" h="774700">
                <a:moveTo>
                  <a:pt x="0" y="78104"/>
                </a:moveTo>
                <a:lnTo>
                  <a:pt x="19176" y="73660"/>
                </a:lnTo>
                <a:lnTo>
                  <a:pt x="76581" y="62484"/>
                </a:lnTo>
                <a:lnTo>
                  <a:pt x="174370" y="46862"/>
                </a:lnTo>
                <a:lnTo>
                  <a:pt x="238125" y="37973"/>
                </a:lnTo>
                <a:lnTo>
                  <a:pt x="312419" y="29083"/>
                </a:lnTo>
                <a:lnTo>
                  <a:pt x="395350" y="22351"/>
                </a:lnTo>
                <a:lnTo>
                  <a:pt x="490982" y="15621"/>
                </a:lnTo>
                <a:lnTo>
                  <a:pt x="595249" y="8889"/>
                </a:lnTo>
                <a:lnTo>
                  <a:pt x="712088" y="4445"/>
                </a:lnTo>
                <a:lnTo>
                  <a:pt x="839597" y="2286"/>
                </a:lnTo>
                <a:lnTo>
                  <a:pt x="977773" y="0"/>
                </a:lnTo>
                <a:lnTo>
                  <a:pt x="1126616" y="2286"/>
                </a:lnTo>
                <a:lnTo>
                  <a:pt x="1286002" y="6730"/>
                </a:lnTo>
                <a:lnTo>
                  <a:pt x="1458214" y="15621"/>
                </a:lnTo>
                <a:lnTo>
                  <a:pt x="1641094" y="26797"/>
                </a:lnTo>
                <a:lnTo>
                  <a:pt x="1834514" y="44703"/>
                </a:lnTo>
                <a:lnTo>
                  <a:pt x="2040636" y="64770"/>
                </a:lnTo>
                <a:lnTo>
                  <a:pt x="2259584" y="89280"/>
                </a:lnTo>
                <a:lnTo>
                  <a:pt x="2489200" y="118363"/>
                </a:lnTo>
                <a:lnTo>
                  <a:pt x="2731516" y="154050"/>
                </a:lnTo>
                <a:lnTo>
                  <a:pt x="2984500" y="194183"/>
                </a:lnTo>
                <a:lnTo>
                  <a:pt x="3250184" y="241173"/>
                </a:lnTo>
                <a:lnTo>
                  <a:pt x="3528695" y="296925"/>
                </a:lnTo>
                <a:lnTo>
                  <a:pt x="3819905" y="357250"/>
                </a:lnTo>
                <a:lnTo>
                  <a:pt x="4123944" y="424179"/>
                </a:lnTo>
                <a:lnTo>
                  <a:pt x="4440682" y="500125"/>
                </a:lnTo>
                <a:lnTo>
                  <a:pt x="4770120" y="582676"/>
                </a:lnTo>
                <a:lnTo>
                  <a:pt x="5112384" y="674242"/>
                </a:lnTo>
                <a:lnTo>
                  <a:pt x="5467350" y="77470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608701" y="730250"/>
            <a:ext cx="3308350" cy="650875"/>
          </a:xfrm>
          <a:custGeom>
            <a:avLst/>
            <a:gdLst/>
            <a:ahLst/>
            <a:cxnLst/>
            <a:rect l="l" t="t" r="r" b="b"/>
            <a:pathLst>
              <a:path w="3308350" h="650875">
                <a:moveTo>
                  <a:pt x="0" y="650875"/>
                </a:moveTo>
                <a:lnTo>
                  <a:pt x="95631" y="624077"/>
                </a:lnTo>
                <a:lnTo>
                  <a:pt x="357124" y="554989"/>
                </a:lnTo>
                <a:lnTo>
                  <a:pt x="537845" y="508253"/>
                </a:lnTo>
                <a:lnTo>
                  <a:pt x="746251" y="456946"/>
                </a:lnTo>
                <a:lnTo>
                  <a:pt x="978026" y="401192"/>
                </a:lnTo>
                <a:lnTo>
                  <a:pt x="1226693" y="340995"/>
                </a:lnTo>
                <a:lnTo>
                  <a:pt x="1490345" y="283083"/>
                </a:lnTo>
                <a:lnTo>
                  <a:pt x="1760474" y="225171"/>
                </a:lnTo>
                <a:lnTo>
                  <a:pt x="2036826" y="171576"/>
                </a:lnTo>
                <a:lnTo>
                  <a:pt x="2311146" y="120396"/>
                </a:lnTo>
                <a:lnTo>
                  <a:pt x="2447163" y="98044"/>
                </a:lnTo>
                <a:lnTo>
                  <a:pt x="2578989" y="75819"/>
                </a:lnTo>
                <a:lnTo>
                  <a:pt x="2710815" y="57912"/>
                </a:lnTo>
                <a:lnTo>
                  <a:pt x="2838450" y="40132"/>
                </a:lnTo>
                <a:lnTo>
                  <a:pt x="2963799" y="26797"/>
                </a:lnTo>
                <a:lnTo>
                  <a:pt x="3082925" y="15621"/>
                </a:lnTo>
                <a:lnTo>
                  <a:pt x="3197732" y="6730"/>
                </a:lnTo>
                <a:lnTo>
                  <a:pt x="3308350" y="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11137" y="714375"/>
            <a:ext cx="8723630" cy="1330325"/>
          </a:xfrm>
          <a:custGeom>
            <a:avLst/>
            <a:gdLst/>
            <a:ahLst/>
            <a:cxnLst/>
            <a:rect l="l" t="t" r="r" b="b"/>
            <a:pathLst>
              <a:path w="8723630" h="1330325">
                <a:moveTo>
                  <a:pt x="1556067" y="0"/>
                </a:moveTo>
                <a:lnTo>
                  <a:pt x="1402778" y="0"/>
                </a:lnTo>
                <a:lnTo>
                  <a:pt x="1257998" y="4445"/>
                </a:lnTo>
                <a:lnTo>
                  <a:pt x="1121854" y="11175"/>
                </a:lnTo>
                <a:lnTo>
                  <a:pt x="874890" y="33527"/>
                </a:lnTo>
                <a:lnTo>
                  <a:pt x="762063" y="49149"/>
                </a:lnTo>
                <a:lnTo>
                  <a:pt x="659891" y="64770"/>
                </a:lnTo>
                <a:lnTo>
                  <a:pt x="564095" y="82550"/>
                </a:lnTo>
                <a:lnTo>
                  <a:pt x="478955" y="102615"/>
                </a:lnTo>
                <a:lnTo>
                  <a:pt x="398068" y="120523"/>
                </a:lnTo>
                <a:lnTo>
                  <a:pt x="327812" y="140588"/>
                </a:lnTo>
                <a:lnTo>
                  <a:pt x="206476" y="178562"/>
                </a:lnTo>
                <a:lnTo>
                  <a:pt x="157518" y="196469"/>
                </a:lnTo>
                <a:lnTo>
                  <a:pt x="51092" y="241046"/>
                </a:lnTo>
                <a:lnTo>
                  <a:pt x="0" y="267842"/>
                </a:lnTo>
                <a:lnTo>
                  <a:pt x="0" y="1330325"/>
                </a:lnTo>
                <a:lnTo>
                  <a:pt x="8718994" y="1330325"/>
                </a:lnTo>
                <a:lnTo>
                  <a:pt x="8723312" y="1323594"/>
                </a:lnTo>
                <a:lnTo>
                  <a:pt x="8723312" y="850391"/>
                </a:lnTo>
                <a:lnTo>
                  <a:pt x="7182167" y="850391"/>
                </a:lnTo>
                <a:lnTo>
                  <a:pt x="7043737" y="848233"/>
                </a:lnTo>
                <a:lnTo>
                  <a:pt x="6899084" y="843788"/>
                </a:lnTo>
                <a:lnTo>
                  <a:pt x="6749986" y="837057"/>
                </a:lnTo>
                <a:lnTo>
                  <a:pt x="6594665" y="825880"/>
                </a:lnTo>
                <a:lnTo>
                  <a:pt x="6260401" y="792352"/>
                </a:lnTo>
                <a:lnTo>
                  <a:pt x="5900737" y="745489"/>
                </a:lnTo>
                <a:lnTo>
                  <a:pt x="5709094" y="716534"/>
                </a:lnTo>
                <a:lnTo>
                  <a:pt x="5509069" y="683005"/>
                </a:lnTo>
                <a:lnTo>
                  <a:pt x="5302567" y="645033"/>
                </a:lnTo>
                <a:lnTo>
                  <a:pt x="4861877" y="558038"/>
                </a:lnTo>
                <a:lnTo>
                  <a:pt x="4387151" y="453136"/>
                </a:lnTo>
                <a:lnTo>
                  <a:pt x="4136072" y="395097"/>
                </a:lnTo>
                <a:lnTo>
                  <a:pt x="3614483" y="267842"/>
                </a:lnTo>
                <a:lnTo>
                  <a:pt x="3122739" y="165226"/>
                </a:lnTo>
                <a:lnTo>
                  <a:pt x="2892869" y="124967"/>
                </a:lnTo>
                <a:lnTo>
                  <a:pt x="2673667" y="91566"/>
                </a:lnTo>
                <a:lnTo>
                  <a:pt x="2462847" y="62484"/>
                </a:lnTo>
                <a:lnTo>
                  <a:pt x="2262822" y="40132"/>
                </a:lnTo>
                <a:lnTo>
                  <a:pt x="2073338" y="22351"/>
                </a:lnTo>
                <a:lnTo>
                  <a:pt x="1720024" y="2286"/>
                </a:lnTo>
                <a:lnTo>
                  <a:pt x="1556067" y="0"/>
                </a:lnTo>
                <a:close/>
              </a:path>
              <a:path w="8723630" h="1330325">
                <a:moveTo>
                  <a:pt x="8723312" y="569213"/>
                </a:moveTo>
                <a:lnTo>
                  <a:pt x="8638222" y="604901"/>
                </a:lnTo>
                <a:lnTo>
                  <a:pt x="8557323" y="636142"/>
                </a:lnTo>
                <a:lnTo>
                  <a:pt x="8472106" y="665099"/>
                </a:lnTo>
                <a:lnTo>
                  <a:pt x="8295449" y="718692"/>
                </a:lnTo>
                <a:lnTo>
                  <a:pt x="8201850" y="743330"/>
                </a:lnTo>
                <a:lnTo>
                  <a:pt x="8005889" y="783463"/>
                </a:lnTo>
                <a:lnTo>
                  <a:pt x="7901622" y="801370"/>
                </a:lnTo>
                <a:lnTo>
                  <a:pt x="7680261" y="828166"/>
                </a:lnTo>
                <a:lnTo>
                  <a:pt x="7441882" y="845947"/>
                </a:lnTo>
                <a:lnTo>
                  <a:pt x="7314120" y="850391"/>
                </a:lnTo>
                <a:lnTo>
                  <a:pt x="8723312" y="850391"/>
                </a:lnTo>
                <a:lnTo>
                  <a:pt x="8723312" y="56921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1431925" y="1882775"/>
          <a:ext cx="6097903" cy="44494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775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75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75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75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75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7754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7754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7754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7754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+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6079D2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7366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6079D2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6079D2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6079D2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0104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0104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6079D2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0104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0104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204" dirty="0">
                          <a:latin typeface="Arial"/>
                          <a:cs typeface="Arial"/>
                        </a:rPr>
                        <a:t>10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6079D2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0104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0104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204" dirty="0">
                          <a:latin typeface="Arial"/>
                          <a:cs typeface="Arial"/>
                        </a:rPr>
                        <a:t>10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0104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385" dirty="0">
                          <a:latin typeface="Arial"/>
                          <a:cs typeface="Arial"/>
                        </a:rPr>
                        <a:t>11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285" dirty="0">
                          <a:latin typeface="Arial"/>
                          <a:cs typeface="Arial"/>
                        </a:rPr>
                        <a:t>12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010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6079D2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0104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204" dirty="0">
                          <a:latin typeface="Arial"/>
                          <a:cs typeface="Arial"/>
                        </a:rPr>
                        <a:t>10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0104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385" dirty="0">
                          <a:latin typeface="Arial"/>
                          <a:cs typeface="Arial"/>
                        </a:rPr>
                        <a:t>11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0104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280" dirty="0">
                          <a:latin typeface="Arial"/>
                          <a:cs typeface="Arial"/>
                        </a:rPr>
                        <a:t>12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260" dirty="0">
                          <a:latin typeface="Arial"/>
                          <a:cs typeface="Arial"/>
                        </a:rPr>
                        <a:t>13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220" dirty="0">
                          <a:latin typeface="Arial"/>
                          <a:cs typeface="Arial"/>
                        </a:rPr>
                        <a:t>14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010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6079D2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204" dirty="0">
                          <a:latin typeface="Arial"/>
                          <a:cs typeface="Arial"/>
                        </a:rPr>
                        <a:t>10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0104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385" dirty="0">
                          <a:latin typeface="Arial"/>
                          <a:cs typeface="Arial"/>
                        </a:rPr>
                        <a:t>11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0104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285" dirty="0">
                          <a:latin typeface="Arial"/>
                          <a:cs typeface="Arial"/>
                        </a:rPr>
                        <a:t>12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0104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260" dirty="0">
                          <a:latin typeface="Arial"/>
                          <a:cs typeface="Arial"/>
                        </a:rPr>
                        <a:t>13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220" dirty="0">
                          <a:latin typeface="Arial"/>
                          <a:cs typeface="Arial"/>
                        </a:rPr>
                        <a:t>14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254" dirty="0">
                          <a:latin typeface="Arial"/>
                          <a:cs typeface="Arial"/>
                        </a:rPr>
                        <a:t>15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200" dirty="0">
                          <a:latin typeface="Arial"/>
                          <a:cs typeface="Arial"/>
                        </a:rPr>
                        <a:t>16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010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6079D2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385" dirty="0">
                          <a:latin typeface="Arial"/>
                          <a:cs typeface="Arial"/>
                        </a:rPr>
                        <a:t>11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0104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285" dirty="0">
                          <a:latin typeface="Arial"/>
                          <a:cs typeface="Arial"/>
                        </a:rPr>
                        <a:t>12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0104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260" dirty="0">
                          <a:latin typeface="Arial"/>
                          <a:cs typeface="Arial"/>
                        </a:rPr>
                        <a:t>13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0104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220" dirty="0">
                          <a:latin typeface="Arial"/>
                          <a:cs typeface="Arial"/>
                        </a:rPr>
                        <a:t>14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254" dirty="0">
                          <a:latin typeface="Arial"/>
                          <a:cs typeface="Arial"/>
                        </a:rPr>
                        <a:t>15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200" dirty="0">
                          <a:latin typeface="Arial"/>
                          <a:cs typeface="Arial"/>
                        </a:rPr>
                        <a:t>16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275" dirty="0">
                          <a:latin typeface="Arial"/>
                          <a:cs typeface="Arial"/>
                        </a:rPr>
                        <a:t>17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366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204" dirty="0">
                          <a:latin typeface="Arial"/>
                          <a:cs typeface="Arial"/>
                        </a:rPr>
                        <a:t>18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010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 gridSpan="9">
                  <a:txBody>
                    <a:bodyPr/>
                    <a:lstStyle/>
                    <a:p>
                      <a:pPr marL="162369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45" dirty="0">
                          <a:latin typeface="Arial"/>
                          <a:cs typeface="Arial"/>
                        </a:rPr>
                        <a:t>Reception 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Addition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‘Learn</a:t>
                      </a:r>
                      <a:r>
                        <a:rPr sz="1800" spc="-3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Its’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 gridSpan="9">
                  <a:txBody>
                    <a:bodyPr/>
                    <a:lstStyle/>
                    <a:p>
                      <a:pPr marL="167767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10" dirty="0">
                          <a:latin typeface="Arial"/>
                          <a:cs typeface="Arial"/>
                        </a:rPr>
                        <a:t>Year </a:t>
                      </a:r>
                      <a:r>
                        <a:rPr sz="1800" spc="-85" dirty="0">
                          <a:latin typeface="Arial"/>
                          <a:cs typeface="Arial"/>
                        </a:rPr>
                        <a:t>One 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Addition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‘Learn</a:t>
                      </a:r>
                      <a:r>
                        <a:rPr sz="1800" spc="-3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Its’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 gridSpan="9">
                  <a:txBody>
                    <a:bodyPr/>
                    <a:lstStyle/>
                    <a:p>
                      <a:pPr marL="1672589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10" dirty="0">
                          <a:latin typeface="Arial"/>
                          <a:cs typeface="Arial"/>
                        </a:rPr>
                        <a:t>Year </a:t>
                      </a:r>
                      <a:r>
                        <a:rPr sz="1800" spc="-65" dirty="0">
                          <a:latin typeface="Arial"/>
                          <a:cs typeface="Arial"/>
                        </a:rPr>
                        <a:t>Two 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Addition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‘Learn</a:t>
                      </a:r>
                      <a:r>
                        <a:rPr sz="1800" spc="-3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Its’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930145" y="1034541"/>
            <a:ext cx="5108575" cy="7943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3200" spc="-5" dirty="0">
                <a:latin typeface="Comic Sans MS"/>
                <a:cs typeface="Comic Sans MS"/>
              </a:rPr>
              <a:t>The 36 Addition ‘Learn</a:t>
            </a:r>
            <a:r>
              <a:rPr sz="3200" spc="-45" dirty="0">
                <a:latin typeface="Comic Sans MS"/>
                <a:cs typeface="Comic Sans MS"/>
              </a:rPr>
              <a:t> </a:t>
            </a:r>
            <a:r>
              <a:rPr sz="3200" spc="-5" dirty="0">
                <a:latin typeface="Comic Sans MS"/>
                <a:cs typeface="Comic Sans MS"/>
              </a:rPr>
              <a:t>Its</a:t>
            </a:r>
            <a:endParaRPr sz="3200">
              <a:latin typeface="Comic Sans MS"/>
              <a:cs typeface="Comic Sans MS"/>
            </a:endParaRPr>
          </a:p>
          <a:p>
            <a:pPr marL="3810" algn="ctr">
              <a:lnSpc>
                <a:spcPct val="100000"/>
              </a:lnSpc>
              <a:spcBef>
                <a:spcPts val="45"/>
              </a:spcBef>
            </a:pPr>
            <a:r>
              <a:rPr sz="1800" spc="45" dirty="0"/>
              <a:t>’</a:t>
            </a:r>
            <a:endParaRPr sz="18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59942" y="580136"/>
            <a:ext cx="742886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235" dirty="0">
                <a:solidFill>
                  <a:srgbClr val="FFFFFF"/>
                </a:solidFill>
              </a:rPr>
              <a:t>The </a:t>
            </a:r>
            <a:r>
              <a:rPr spc="-165" dirty="0">
                <a:solidFill>
                  <a:srgbClr val="FFFFFF"/>
                </a:solidFill>
              </a:rPr>
              <a:t>36 </a:t>
            </a:r>
            <a:r>
              <a:rPr spc="10" dirty="0">
                <a:solidFill>
                  <a:srgbClr val="FFFFFF"/>
                </a:solidFill>
              </a:rPr>
              <a:t>Multiplication </a:t>
            </a:r>
            <a:r>
              <a:rPr spc="-100" dirty="0">
                <a:solidFill>
                  <a:srgbClr val="FFFFFF"/>
                </a:solidFill>
              </a:rPr>
              <a:t>‘Learn</a:t>
            </a:r>
            <a:r>
              <a:rPr spc="-735" dirty="0">
                <a:solidFill>
                  <a:srgbClr val="FFFFFF"/>
                </a:solidFill>
              </a:rPr>
              <a:t> </a:t>
            </a:r>
            <a:r>
              <a:rPr spc="25" dirty="0">
                <a:solidFill>
                  <a:srgbClr val="FFFFFF"/>
                </a:solidFill>
              </a:rPr>
              <a:t>Its’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622300" y="1819275"/>
          <a:ext cx="7886700" cy="44437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76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X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285" dirty="0">
                          <a:latin typeface="Arial"/>
                          <a:cs typeface="Arial"/>
                        </a:rPr>
                        <a:t>12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200" dirty="0">
                          <a:latin typeface="Arial"/>
                          <a:cs typeface="Arial"/>
                        </a:rPr>
                        <a:t>16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204" dirty="0">
                          <a:latin typeface="Arial"/>
                          <a:cs typeface="Arial"/>
                        </a:rPr>
                        <a:t>10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254" dirty="0">
                          <a:latin typeface="Arial"/>
                          <a:cs typeface="Arial"/>
                        </a:rPr>
                        <a:t>15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00" dirty="0">
                          <a:latin typeface="Arial"/>
                          <a:cs typeface="Arial"/>
                        </a:rPr>
                        <a:t>20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50" dirty="0">
                          <a:latin typeface="Arial"/>
                          <a:cs typeface="Arial"/>
                        </a:rPr>
                        <a:t>25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285" dirty="0">
                          <a:latin typeface="Arial"/>
                          <a:cs typeface="Arial"/>
                        </a:rPr>
                        <a:t>12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204" dirty="0">
                          <a:latin typeface="Arial"/>
                          <a:cs typeface="Arial"/>
                        </a:rPr>
                        <a:t>18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14" dirty="0">
                          <a:latin typeface="Arial"/>
                          <a:cs typeface="Arial"/>
                        </a:rPr>
                        <a:t>24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70" dirty="0">
                          <a:latin typeface="Arial"/>
                          <a:cs typeface="Arial"/>
                        </a:rPr>
                        <a:t>30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70" dirty="0">
                          <a:latin typeface="Arial"/>
                          <a:cs typeface="Arial"/>
                        </a:rPr>
                        <a:t>36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220" dirty="0">
                          <a:latin typeface="Arial"/>
                          <a:cs typeface="Arial"/>
                        </a:rPr>
                        <a:t>14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275" dirty="0">
                          <a:latin typeface="Arial"/>
                          <a:cs typeface="Arial"/>
                        </a:rPr>
                        <a:t>21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95" dirty="0">
                          <a:latin typeface="Arial"/>
                          <a:cs typeface="Arial"/>
                        </a:rPr>
                        <a:t>28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25" dirty="0">
                          <a:latin typeface="Arial"/>
                          <a:cs typeface="Arial"/>
                        </a:rPr>
                        <a:t>35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10" dirty="0">
                          <a:latin typeface="Arial"/>
                          <a:cs typeface="Arial"/>
                        </a:rPr>
                        <a:t>42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35" dirty="0">
                          <a:latin typeface="Arial"/>
                          <a:cs typeface="Arial"/>
                        </a:rPr>
                        <a:t>49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200" dirty="0">
                          <a:latin typeface="Arial"/>
                          <a:cs typeface="Arial"/>
                        </a:rPr>
                        <a:t>16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14" dirty="0">
                          <a:latin typeface="Arial"/>
                          <a:cs typeface="Arial"/>
                        </a:rPr>
                        <a:t>24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50" dirty="0">
                          <a:latin typeface="Arial"/>
                          <a:cs typeface="Arial"/>
                        </a:rPr>
                        <a:t>32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30" dirty="0">
                          <a:latin typeface="Arial"/>
                          <a:cs typeface="Arial"/>
                        </a:rPr>
                        <a:t>40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30" dirty="0">
                          <a:latin typeface="Arial"/>
                          <a:cs typeface="Arial"/>
                        </a:rPr>
                        <a:t>48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65" dirty="0">
                          <a:latin typeface="Arial"/>
                          <a:cs typeface="Arial"/>
                        </a:rPr>
                        <a:t>56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25" dirty="0">
                          <a:latin typeface="Arial"/>
                          <a:cs typeface="Arial"/>
                        </a:rPr>
                        <a:t>64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204" dirty="0">
                          <a:latin typeface="Arial"/>
                          <a:cs typeface="Arial"/>
                        </a:rPr>
                        <a:t>18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65" dirty="0">
                          <a:latin typeface="Arial"/>
                          <a:cs typeface="Arial"/>
                        </a:rPr>
                        <a:t>27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70" dirty="0">
                          <a:latin typeface="Arial"/>
                          <a:cs typeface="Arial"/>
                        </a:rPr>
                        <a:t>36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80" dirty="0">
                          <a:latin typeface="Arial"/>
                          <a:cs typeface="Arial"/>
                        </a:rPr>
                        <a:t>45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80" dirty="0">
                          <a:latin typeface="Arial"/>
                          <a:cs typeface="Arial"/>
                        </a:rPr>
                        <a:t>54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70" dirty="0">
                          <a:latin typeface="Arial"/>
                          <a:cs typeface="Arial"/>
                        </a:rPr>
                        <a:t>63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60" dirty="0">
                          <a:latin typeface="Arial"/>
                          <a:cs typeface="Arial"/>
                        </a:rPr>
                        <a:t>72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90" dirty="0">
                          <a:latin typeface="Arial"/>
                          <a:cs typeface="Arial"/>
                        </a:rPr>
                        <a:t>81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 gridSpan="9">
                  <a:txBody>
                    <a:bodyPr/>
                    <a:lstStyle/>
                    <a:p>
                      <a:pPr marL="246634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10" dirty="0">
                          <a:latin typeface="Arial"/>
                          <a:cs typeface="Arial"/>
                        </a:rPr>
                        <a:t>Year </a:t>
                      </a:r>
                      <a:r>
                        <a:rPr sz="1800" spc="-170" dirty="0">
                          <a:latin typeface="Arial"/>
                          <a:cs typeface="Arial"/>
                        </a:rPr>
                        <a:t>2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Multiplication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‘Learn</a:t>
                      </a:r>
                      <a:r>
                        <a:rPr sz="1800" spc="-1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Its’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5CA4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205">
                <a:tc gridSpan="9">
                  <a:txBody>
                    <a:bodyPr/>
                    <a:lstStyle/>
                    <a:p>
                      <a:pPr marL="246507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10" dirty="0">
                          <a:latin typeface="Arial"/>
                          <a:cs typeface="Arial"/>
                        </a:rPr>
                        <a:t>Year </a:t>
                      </a:r>
                      <a:r>
                        <a:rPr sz="1800" spc="-130" dirty="0">
                          <a:latin typeface="Arial"/>
                          <a:cs typeface="Arial"/>
                        </a:rPr>
                        <a:t>3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Multiplication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‘Learn</a:t>
                      </a:r>
                      <a:r>
                        <a:rPr sz="1800" spc="-229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Its’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205">
                <a:tc gridSpan="9">
                  <a:txBody>
                    <a:bodyPr/>
                    <a:lstStyle/>
                    <a:p>
                      <a:pPr marL="245872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10" dirty="0">
                          <a:latin typeface="Arial"/>
                          <a:cs typeface="Arial"/>
                        </a:rPr>
                        <a:t>Year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4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Multiplication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‘Learn</a:t>
                      </a:r>
                      <a:r>
                        <a:rPr sz="1800" spc="-3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Its’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47166" y="1819783"/>
            <a:ext cx="7729220" cy="4196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595"/>
              </a:lnSpc>
              <a:spcBef>
                <a:spcPts val="100"/>
              </a:spcBef>
              <a:tabLst>
                <a:tab pos="5075555" algn="l"/>
              </a:tabLst>
            </a:pPr>
            <a:r>
              <a:rPr sz="2400" spc="25" dirty="0">
                <a:latin typeface="Arial"/>
                <a:cs typeface="Arial"/>
              </a:rPr>
              <a:t>‘It’s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Nothing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15" dirty="0">
                <a:latin typeface="Arial"/>
                <a:cs typeface="Arial"/>
              </a:rPr>
              <a:t>New’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105" dirty="0">
                <a:latin typeface="Arial"/>
                <a:cs typeface="Arial"/>
              </a:rPr>
              <a:t>is</a:t>
            </a:r>
            <a:r>
              <a:rPr sz="2400" spc="-135" dirty="0">
                <a:latin typeface="Arial"/>
                <a:cs typeface="Arial"/>
              </a:rPr>
              <a:t> </a:t>
            </a:r>
            <a:r>
              <a:rPr sz="2400" spc="15" dirty="0">
                <a:latin typeface="Arial"/>
                <a:cs typeface="Arial"/>
              </a:rPr>
              <a:t>the</a:t>
            </a:r>
            <a:r>
              <a:rPr sz="2400" spc="-130" dirty="0">
                <a:latin typeface="Arial"/>
                <a:cs typeface="Arial"/>
              </a:rPr>
              <a:t> </a:t>
            </a:r>
            <a:r>
              <a:rPr sz="2400" spc="-65" dirty="0">
                <a:latin typeface="Arial"/>
                <a:cs typeface="Arial"/>
              </a:rPr>
              <a:t>‘Glue’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75" dirty="0">
                <a:latin typeface="Arial"/>
                <a:cs typeface="Arial"/>
              </a:rPr>
              <a:t>of</a:t>
            </a:r>
            <a:r>
              <a:rPr sz="2400" spc="-135" dirty="0">
                <a:latin typeface="Arial"/>
                <a:cs typeface="Arial"/>
              </a:rPr>
              <a:t> </a:t>
            </a:r>
            <a:r>
              <a:rPr sz="2400" spc="-215" dirty="0">
                <a:latin typeface="Arial"/>
                <a:cs typeface="Arial"/>
              </a:rPr>
              <a:t>CLIC.	</a:t>
            </a:r>
            <a:r>
              <a:rPr sz="2400" spc="-85" dirty="0">
                <a:latin typeface="Arial"/>
                <a:cs typeface="Arial"/>
              </a:rPr>
              <a:t>For </a:t>
            </a:r>
            <a:r>
              <a:rPr sz="2400" spc="-110" dirty="0">
                <a:latin typeface="Arial"/>
                <a:cs typeface="Arial"/>
              </a:rPr>
              <a:t>each</a:t>
            </a:r>
            <a:r>
              <a:rPr sz="2400" spc="-215" dirty="0">
                <a:latin typeface="Arial"/>
                <a:cs typeface="Arial"/>
              </a:rPr>
              <a:t> </a:t>
            </a:r>
            <a:r>
              <a:rPr sz="2400" spc="25" dirty="0">
                <a:latin typeface="Arial"/>
                <a:cs typeface="Arial"/>
              </a:rPr>
              <a:t>‘It’s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ts val="2305"/>
              </a:lnSpc>
            </a:pPr>
            <a:r>
              <a:rPr sz="2400" spc="-5" dirty="0">
                <a:latin typeface="Arial"/>
                <a:cs typeface="Arial"/>
              </a:rPr>
              <a:t>Nothing</a:t>
            </a:r>
            <a:r>
              <a:rPr sz="2400" spc="-16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New’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step</a:t>
            </a:r>
            <a:r>
              <a:rPr sz="2400" spc="-155" dirty="0">
                <a:latin typeface="Arial"/>
                <a:cs typeface="Arial"/>
              </a:rPr>
              <a:t> </a:t>
            </a:r>
            <a:r>
              <a:rPr sz="2400" spc="15" dirty="0">
                <a:latin typeface="Arial"/>
                <a:cs typeface="Arial"/>
              </a:rPr>
              <a:t>the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45" dirty="0">
                <a:latin typeface="Arial"/>
                <a:cs typeface="Arial"/>
              </a:rPr>
              <a:t>teacher</a:t>
            </a:r>
            <a:r>
              <a:rPr sz="2400" spc="-130" dirty="0">
                <a:latin typeface="Arial"/>
                <a:cs typeface="Arial"/>
              </a:rPr>
              <a:t> </a:t>
            </a:r>
            <a:r>
              <a:rPr sz="2400" spc="-105" dirty="0">
                <a:latin typeface="Arial"/>
                <a:cs typeface="Arial"/>
              </a:rPr>
              <a:t>makes</a:t>
            </a:r>
            <a:r>
              <a:rPr sz="2400" spc="-160" dirty="0">
                <a:latin typeface="Arial"/>
                <a:cs typeface="Arial"/>
              </a:rPr>
              <a:t> </a:t>
            </a:r>
            <a:r>
              <a:rPr sz="2400" spc="15" dirty="0">
                <a:latin typeface="Arial"/>
                <a:cs typeface="Arial"/>
              </a:rPr>
              <a:t>the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45" dirty="0">
                <a:latin typeface="Arial"/>
                <a:cs typeface="Arial"/>
              </a:rPr>
              <a:t>learner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80" dirty="0">
                <a:latin typeface="Arial"/>
                <a:cs typeface="Arial"/>
              </a:rPr>
              <a:t>conscious</a:t>
            </a:r>
            <a:endParaRPr sz="2400">
              <a:latin typeface="Arial"/>
              <a:cs typeface="Arial"/>
            </a:endParaRPr>
          </a:p>
          <a:p>
            <a:pPr marL="12700" marR="448309">
              <a:lnSpc>
                <a:spcPct val="80000"/>
              </a:lnSpc>
              <a:spcBef>
                <a:spcPts val="285"/>
              </a:spcBef>
              <a:tabLst>
                <a:tab pos="3068955" algn="l"/>
                <a:tab pos="3665854" algn="l"/>
              </a:tabLst>
            </a:pPr>
            <a:r>
              <a:rPr sz="2400" spc="75" dirty="0">
                <a:latin typeface="Arial"/>
                <a:cs typeface="Arial"/>
              </a:rPr>
              <a:t>of </a:t>
            </a:r>
            <a:r>
              <a:rPr sz="2400" spc="100" dirty="0">
                <a:latin typeface="Arial"/>
                <a:cs typeface="Arial"/>
              </a:rPr>
              <a:t>two</a:t>
            </a:r>
            <a:r>
              <a:rPr sz="2400" spc="-49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currently </a:t>
            </a:r>
            <a:r>
              <a:rPr sz="2400" spc="-35" dirty="0">
                <a:latin typeface="Arial"/>
                <a:cs typeface="Arial"/>
              </a:rPr>
              <a:t>held</a:t>
            </a:r>
            <a:r>
              <a:rPr sz="2400" spc="-125" dirty="0">
                <a:latin typeface="Arial"/>
                <a:cs typeface="Arial"/>
              </a:rPr>
              <a:t> </a:t>
            </a:r>
            <a:r>
              <a:rPr sz="2400" spc="-90" dirty="0">
                <a:latin typeface="Arial"/>
                <a:cs typeface="Arial"/>
              </a:rPr>
              <a:t>ideas.	</a:t>
            </a:r>
            <a:r>
              <a:rPr sz="2400" spc="-125" dirty="0">
                <a:latin typeface="Arial"/>
                <a:cs typeface="Arial"/>
              </a:rPr>
              <a:t>They </a:t>
            </a:r>
            <a:r>
              <a:rPr sz="2400" spc="25" dirty="0">
                <a:latin typeface="Arial"/>
                <a:cs typeface="Arial"/>
              </a:rPr>
              <a:t>will </a:t>
            </a:r>
            <a:r>
              <a:rPr sz="2400" dirty="0">
                <a:latin typeface="Arial"/>
                <a:cs typeface="Arial"/>
              </a:rPr>
              <a:t>then</a:t>
            </a:r>
            <a:r>
              <a:rPr sz="2400" spc="-480" dirty="0">
                <a:latin typeface="Arial"/>
                <a:cs typeface="Arial"/>
              </a:rPr>
              <a:t> </a:t>
            </a:r>
            <a:r>
              <a:rPr sz="2400" spc="-35" dirty="0">
                <a:latin typeface="Arial"/>
                <a:cs typeface="Arial"/>
              </a:rPr>
              <a:t>overlap </a:t>
            </a:r>
            <a:r>
              <a:rPr sz="2400" spc="-50" dirty="0">
                <a:latin typeface="Arial"/>
                <a:cs typeface="Arial"/>
              </a:rPr>
              <a:t>these  </a:t>
            </a:r>
            <a:r>
              <a:rPr sz="2400" spc="-95" dirty="0">
                <a:latin typeface="Arial"/>
                <a:cs typeface="Arial"/>
              </a:rPr>
              <a:t>ideas </a:t>
            </a:r>
            <a:r>
              <a:rPr sz="2400" spc="-75" dirty="0">
                <a:latin typeface="Arial"/>
                <a:cs typeface="Arial"/>
              </a:rPr>
              <a:t>and </a:t>
            </a:r>
            <a:r>
              <a:rPr sz="2400" spc="-60" dirty="0">
                <a:latin typeface="Arial"/>
                <a:cs typeface="Arial"/>
              </a:rPr>
              <a:t>reveal</a:t>
            </a:r>
            <a:r>
              <a:rPr sz="2400" spc="-235" dirty="0">
                <a:latin typeface="Arial"/>
                <a:cs typeface="Arial"/>
              </a:rPr>
              <a:t> </a:t>
            </a:r>
            <a:r>
              <a:rPr sz="2400" spc="20" dirty="0">
                <a:latin typeface="Arial"/>
                <a:cs typeface="Arial"/>
              </a:rPr>
              <a:t>how</a:t>
            </a:r>
            <a:r>
              <a:rPr sz="2400" spc="-135" dirty="0">
                <a:latin typeface="Arial"/>
                <a:cs typeface="Arial"/>
              </a:rPr>
              <a:t> </a:t>
            </a:r>
            <a:r>
              <a:rPr sz="2400" spc="-160" dirty="0">
                <a:latin typeface="Arial"/>
                <a:cs typeface="Arial"/>
              </a:rPr>
              <a:t>a	</a:t>
            </a:r>
            <a:r>
              <a:rPr sz="2400" spc="35" dirty="0">
                <a:latin typeface="Arial"/>
                <a:cs typeface="Arial"/>
              </a:rPr>
              <a:t>third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15" dirty="0">
                <a:latin typeface="Arial"/>
                <a:cs typeface="Arial"/>
              </a:rPr>
              <a:t>‘new’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95" dirty="0">
                <a:latin typeface="Arial"/>
                <a:cs typeface="Arial"/>
              </a:rPr>
              <a:t>ideas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must</a:t>
            </a:r>
            <a:r>
              <a:rPr sz="2400" spc="-155" dirty="0">
                <a:latin typeface="Arial"/>
                <a:cs typeface="Arial"/>
              </a:rPr>
              <a:t> </a:t>
            </a:r>
            <a:r>
              <a:rPr sz="2400" spc="-55" dirty="0">
                <a:latin typeface="Arial"/>
                <a:cs typeface="Arial"/>
              </a:rPr>
              <a:t>be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5" dirty="0">
                <a:latin typeface="Arial"/>
                <a:cs typeface="Arial"/>
              </a:rPr>
              <a:t>true.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950">
              <a:latin typeface="Times New Roman"/>
              <a:cs typeface="Times New Roman"/>
            </a:endParaRPr>
          </a:p>
          <a:p>
            <a:pPr marL="12700" marR="5080" algn="just">
              <a:lnSpc>
                <a:spcPts val="2300"/>
              </a:lnSpc>
            </a:pPr>
            <a:r>
              <a:rPr sz="2400" spc="-130" dirty="0">
                <a:latin typeface="Arial"/>
                <a:cs typeface="Arial"/>
              </a:rPr>
              <a:t>The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-120" dirty="0">
                <a:latin typeface="Arial"/>
                <a:cs typeface="Arial"/>
              </a:rPr>
              <a:t>message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45" dirty="0">
                <a:latin typeface="Arial"/>
                <a:cs typeface="Arial"/>
              </a:rPr>
              <a:t>that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there</a:t>
            </a:r>
            <a:r>
              <a:rPr sz="2400" spc="-135" dirty="0">
                <a:latin typeface="Arial"/>
                <a:cs typeface="Arial"/>
              </a:rPr>
              <a:t> </a:t>
            </a:r>
            <a:r>
              <a:rPr sz="2400" spc="-105" dirty="0">
                <a:latin typeface="Arial"/>
                <a:cs typeface="Arial"/>
              </a:rPr>
              <a:t>is</a:t>
            </a:r>
            <a:r>
              <a:rPr sz="2400" spc="-160" dirty="0">
                <a:latin typeface="Arial"/>
                <a:cs typeface="Arial"/>
              </a:rPr>
              <a:t> </a:t>
            </a:r>
            <a:r>
              <a:rPr sz="2400" spc="10" dirty="0">
                <a:latin typeface="Arial"/>
                <a:cs typeface="Arial"/>
              </a:rPr>
              <a:t>‘no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new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30" dirty="0">
                <a:latin typeface="Arial"/>
                <a:cs typeface="Arial"/>
              </a:rPr>
              <a:t>maths’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-105" dirty="0">
                <a:latin typeface="Arial"/>
                <a:cs typeface="Arial"/>
              </a:rPr>
              <a:t>is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160" dirty="0">
                <a:latin typeface="Arial"/>
                <a:cs typeface="Arial"/>
              </a:rPr>
              <a:t>a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20" dirty="0">
                <a:latin typeface="Arial"/>
                <a:cs typeface="Arial"/>
              </a:rPr>
              <a:t>critical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20" dirty="0">
                <a:latin typeface="Arial"/>
                <a:cs typeface="Arial"/>
              </a:rPr>
              <a:t>part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75" dirty="0">
                <a:latin typeface="Arial"/>
                <a:cs typeface="Arial"/>
              </a:rPr>
              <a:t>of  </a:t>
            </a:r>
            <a:r>
              <a:rPr sz="2400" spc="-50" dirty="0">
                <a:latin typeface="Arial"/>
                <a:cs typeface="Arial"/>
              </a:rPr>
              <a:t>making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35" dirty="0">
                <a:latin typeface="Arial"/>
                <a:cs typeface="Arial"/>
              </a:rPr>
              <a:t>children</a:t>
            </a:r>
            <a:r>
              <a:rPr sz="2400" spc="-130" dirty="0">
                <a:latin typeface="Arial"/>
                <a:cs typeface="Arial"/>
              </a:rPr>
              <a:t> </a:t>
            </a:r>
            <a:r>
              <a:rPr sz="2400" spc="-80" dirty="0">
                <a:latin typeface="Arial"/>
                <a:cs typeface="Arial"/>
              </a:rPr>
              <a:t>conscious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75" dirty="0">
                <a:latin typeface="Arial"/>
                <a:cs typeface="Arial"/>
              </a:rPr>
              <a:t>of</a:t>
            </a:r>
            <a:r>
              <a:rPr sz="2400" spc="-160" dirty="0">
                <a:latin typeface="Arial"/>
                <a:cs typeface="Arial"/>
              </a:rPr>
              <a:t> </a:t>
            </a:r>
            <a:r>
              <a:rPr sz="2400" spc="15" dirty="0">
                <a:latin typeface="Arial"/>
                <a:cs typeface="Arial"/>
              </a:rPr>
              <a:t>the</a:t>
            </a:r>
            <a:r>
              <a:rPr sz="2400" spc="-125" dirty="0">
                <a:latin typeface="Arial"/>
                <a:cs typeface="Arial"/>
              </a:rPr>
              <a:t> </a:t>
            </a:r>
            <a:r>
              <a:rPr sz="2400" spc="-45" dirty="0">
                <a:latin typeface="Arial"/>
                <a:cs typeface="Arial"/>
              </a:rPr>
              <a:t>learning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80" dirty="0">
                <a:latin typeface="Arial"/>
                <a:cs typeface="Arial"/>
              </a:rPr>
              <a:t>process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70" dirty="0">
                <a:latin typeface="Arial"/>
                <a:cs typeface="Arial"/>
              </a:rPr>
              <a:t>and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65" dirty="0">
                <a:latin typeface="Arial"/>
                <a:cs typeface="Arial"/>
              </a:rPr>
              <a:t>helps  </a:t>
            </a:r>
            <a:r>
              <a:rPr sz="2400" spc="-15" dirty="0">
                <a:latin typeface="Arial"/>
                <a:cs typeface="Arial"/>
              </a:rPr>
              <a:t>build </a:t>
            </a:r>
            <a:r>
              <a:rPr sz="2400" spc="20" dirty="0">
                <a:latin typeface="Arial"/>
                <a:cs typeface="Arial"/>
              </a:rPr>
              <a:t>their </a:t>
            </a:r>
            <a:r>
              <a:rPr sz="2400" spc="-50" dirty="0">
                <a:latin typeface="Arial"/>
                <a:cs typeface="Arial"/>
              </a:rPr>
              <a:t>maths</a:t>
            </a:r>
            <a:r>
              <a:rPr sz="2400" spc="-440" dirty="0">
                <a:latin typeface="Arial"/>
                <a:cs typeface="Arial"/>
              </a:rPr>
              <a:t> </a:t>
            </a:r>
            <a:r>
              <a:rPr sz="2400" spc="-45" dirty="0">
                <a:latin typeface="Arial"/>
                <a:cs typeface="Arial"/>
              </a:rPr>
              <a:t>confidence.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3000">
              <a:latin typeface="Times New Roman"/>
              <a:cs typeface="Times New Roman"/>
            </a:endParaRPr>
          </a:p>
          <a:p>
            <a:pPr marL="12700" marR="695325">
              <a:lnSpc>
                <a:spcPts val="2300"/>
              </a:lnSpc>
              <a:spcBef>
                <a:spcPts val="5"/>
              </a:spcBef>
              <a:tabLst>
                <a:tab pos="2062480" algn="l"/>
              </a:tabLst>
            </a:pPr>
            <a:r>
              <a:rPr sz="2400" spc="-135" dirty="0">
                <a:latin typeface="Arial"/>
                <a:cs typeface="Arial"/>
              </a:rPr>
              <a:t>The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25" dirty="0">
                <a:latin typeface="Arial"/>
                <a:cs typeface="Arial"/>
              </a:rPr>
              <a:t>‘It’s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Nothing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15" dirty="0">
                <a:latin typeface="Arial"/>
                <a:cs typeface="Arial"/>
              </a:rPr>
              <a:t>New’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-105" dirty="0">
                <a:latin typeface="Arial"/>
                <a:cs typeface="Arial"/>
              </a:rPr>
              <a:t>session</a:t>
            </a:r>
            <a:r>
              <a:rPr sz="2400" spc="-175" dirty="0">
                <a:latin typeface="Arial"/>
                <a:cs typeface="Arial"/>
              </a:rPr>
              <a:t> </a:t>
            </a:r>
            <a:r>
              <a:rPr sz="2400" spc="-105" dirty="0">
                <a:latin typeface="Arial"/>
                <a:cs typeface="Arial"/>
              </a:rPr>
              <a:t>is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30" dirty="0">
                <a:latin typeface="Arial"/>
                <a:cs typeface="Arial"/>
              </a:rPr>
              <a:t>typically</a:t>
            </a:r>
            <a:r>
              <a:rPr sz="2400" spc="-135" dirty="0">
                <a:latin typeface="Arial"/>
                <a:cs typeface="Arial"/>
              </a:rPr>
              <a:t> </a:t>
            </a:r>
            <a:r>
              <a:rPr sz="2400" spc="-160" dirty="0">
                <a:latin typeface="Arial"/>
                <a:cs typeface="Arial"/>
              </a:rPr>
              <a:t>a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whole</a:t>
            </a:r>
            <a:r>
              <a:rPr sz="2400" spc="-135" dirty="0">
                <a:latin typeface="Arial"/>
                <a:cs typeface="Arial"/>
              </a:rPr>
              <a:t> </a:t>
            </a:r>
            <a:r>
              <a:rPr sz="2400" spc="-130" dirty="0">
                <a:latin typeface="Arial"/>
                <a:cs typeface="Arial"/>
              </a:rPr>
              <a:t>class  </a:t>
            </a:r>
            <a:r>
              <a:rPr sz="2400" spc="-105" dirty="0">
                <a:latin typeface="Arial"/>
                <a:cs typeface="Arial"/>
              </a:rPr>
              <a:t>session </a:t>
            </a:r>
            <a:r>
              <a:rPr sz="2400" spc="45" dirty="0">
                <a:latin typeface="Arial"/>
                <a:cs typeface="Arial"/>
              </a:rPr>
              <a:t>that </a:t>
            </a:r>
            <a:r>
              <a:rPr sz="2400" spc="-135" dirty="0">
                <a:latin typeface="Arial"/>
                <a:cs typeface="Arial"/>
              </a:rPr>
              <a:t>uses </a:t>
            </a:r>
            <a:r>
              <a:rPr sz="2400" spc="-55" dirty="0">
                <a:latin typeface="Arial"/>
                <a:cs typeface="Arial"/>
              </a:rPr>
              <a:t>mainly </a:t>
            </a:r>
            <a:r>
              <a:rPr sz="2400" spc="5" dirty="0">
                <a:latin typeface="Arial"/>
                <a:cs typeface="Arial"/>
              </a:rPr>
              <a:t>talk </a:t>
            </a:r>
            <a:r>
              <a:rPr sz="2400" spc="-75" dirty="0">
                <a:latin typeface="Arial"/>
                <a:cs typeface="Arial"/>
              </a:rPr>
              <a:t>and </a:t>
            </a:r>
            <a:r>
              <a:rPr sz="2400" spc="-85" dirty="0">
                <a:latin typeface="Arial"/>
                <a:cs typeface="Arial"/>
              </a:rPr>
              <a:t>Big </a:t>
            </a:r>
            <a:r>
              <a:rPr sz="2400" spc="-35" dirty="0">
                <a:latin typeface="Arial"/>
                <a:cs typeface="Arial"/>
              </a:rPr>
              <a:t>Thought </a:t>
            </a:r>
            <a:r>
              <a:rPr sz="2400" spc="-85" dirty="0">
                <a:latin typeface="Arial"/>
                <a:cs typeface="Arial"/>
              </a:rPr>
              <a:t>Boards  </a:t>
            </a:r>
            <a:r>
              <a:rPr sz="2400" spc="-15" dirty="0">
                <a:latin typeface="Arial"/>
                <a:cs typeface="Arial"/>
              </a:rPr>
              <a:t>(whiteboards).	</a:t>
            </a:r>
            <a:r>
              <a:rPr sz="2400" spc="-135" dirty="0">
                <a:latin typeface="Arial"/>
                <a:cs typeface="Arial"/>
              </a:rPr>
              <a:t>The </a:t>
            </a:r>
            <a:r>
              <a:rPr sz="2400" spc="-45" dirty="0">
                <a:latin typeface="Arial"/>
                <a:cs typeface="Arial"/>
              </a:rPr>
              <a:t>teacher </a:t>
            </a:r>
            <a:r>
              <a:rPr sz="2400" spc="-80" dirty="0">
                <a:latin typeface="Arial"/>
                <a:cs typeface="Arial"/>
              </a:rPr>
              <a:t>nudges </a:t>
            </a:r>
            <a:r>
              <a:rPr sz="2400" spc="25" dirty="0">
                <a:latin typeface="Arial"/>
                <a:cs typeface="Arial"/>
              </a:rPr>
              <a:t>forward </a:t>
            </a:r>
            <a:r>
              <a:rPr sz="2400" spc="55" dirty="0">
                <a:latin typeface="Arial"/>
                <a:cs typeface="Arial"/>
              </a:rPr>
              <a:t>with</a:t>
            </a:r>
            <a:r>
              <a:rPr sz="2400" spc="-470" dirty="0">
                <a:latin typeface="Arial"/>
                <a:cs typeface="Arial"/>
              </a:rPr>
              <a:t> </a:t>
            </a:r>
            <a:r>
              <a:rPr sz="2400" spc="-15" dirty="0">
                <a:latin typeface="Arial"/>
                <a:cs typeface="Arial"/>
              </a:rPr>
              <a:t>new  </a:t>
            </a:r>
            <a:r>
              <a:rPr sz="2400" spc="-50" dirty="0">
                <a:latin typeface="Arial"/>
                <a:cs typeface="Arial"/>
              </a:rPr>
              <a:t>concepts,</a:t>
            </a:r>
            <a:r>
              <a:rPr sz="2400" spc="-130" dirty="0">
                <a:latin typeface="Arial"/>
                <a:cs typeface="Arial"/>
              </a:rPr>
              <a:t> </a:t>
            </a:r>
            <a:r>
              <a:rPr sz="2400" spc="-15" dirty="0">
                <a:latin typeface="Arial"/>
                <a:cs typeface="Arial"/>
              </a:rPr>
              <a:t>taking</a:t>
            </a:r>
            <a:r>
              <a:rPr sz="2400" spc="-155" dirty="0">
                <a:latin typeface="Arial"/>
                <a:cs typeface="Arial"/>
              </a:rPr>
              <a:t> </a:t>
            </a:r>
            <a:r>
              <a:rPr sz="2400" spc="15" dirty="0">
                <a:latin typeface="Arial"/>
                <a:cs typeface="Arial"/>
              </a:rPr>
              <a:t>the</a:t>
            </a:r>
            <a:r>
              <a:rPr sz="2400" spc="-13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whole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-130" dirty="0">
                <a:latin typeface="Arial"/>
                <a:cs typeface="Arial"/>
              </a:rPr>
              <a:t>class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60" dirty="0">
                <a:latin typeface="Arial"/>
                <a:cs typeface="Arial"/>
              </a:rPr>
              <a:t>with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5" dirty="0">
                <a:latin typeface="Arial"/>
                <a:cs typeface="Arial"/>
              </a:rPr>
              <a:t>them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185" dirty="0">
                <a:latin typeface="Arial"/>
                <a:cs typeface="Arial"/>
              </a:rPr>
              <a:t>as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they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35" dirty="0">
                <a:latin typeface="Arial"/>
                <a:cs typeface="Arial"/>
              </a:rPr>
              <a:t>go.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68320" y="580136"/>
            <a:ext cx="400812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25" dirty="0"/>
              <a:t>It’s </a:t>
            </a:r>
            <a:r>
              <a:rPr spc="-10" dirty="0"/>
              <a:t>Nothing</a:t>
            </a:r>
            <a:r>
              <a:rPr spc="-645" dirty="0"/>
              <a:t> </a:t>
            </a:r>
            <a:r>
              <a:rPr spc="-70" dirty="0"/>
              <a:t>New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47166" y="2112391"/>
            <a:ext cx="7636509" cy="3288665"/>
          </a:xfrm>
          <a:prstGeom prst="rect">
            <a:avLst/>
          </a:prstGeom>
        </p:spPr>
        <p:txBody>
          <a:bodyPr vert="horz" wrap="square" lIns="0" tIns="93980" rIns="0" bIns="0" rtlCol="0">
            <a:spAutoFit/>
          </a:bodyPr>
          <a:lstStyle/>
          <a:p>
            <a:pPr marL="12700" marR="5080">
              <a:lnSpc>
                <a:spcPts val="2690"/>
              </a:lnSpc>
              <a:spcBef>
                <a:spcPts val="740"/>
              </a:spcBef>
            </a:pPr>
            <a:r>
              <a:rPr sz="2800" spc="-5" dirty="0">
                <a:latin typeface="Arial"/>
                <a:cs typeface="Arial"/>
              </a:rPr>
              <a:t>Some of the key elements of this </a:t>
            </a:r>
            <a:r>
              <a:rPr sz="2800" dirty="0">
                <a:latin typeface="Arial"/>
                <a:cs typeface="Arial"/>
              </a:rPr>
              <a:t>aspect </a:t>
            </a:r>
            <a:r>
              <a:rPr sz="2800" spc="-5" dirty="0">
                <a:latin typeface="Arial"/>
                <a:cs typeface="Arial"/>
              </a:rPr>
              <a:t>of CLIC  are: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450">
              <a:latin typeface="Times New Roman"/>
              <a:cs typeface="Times New Roman"/>
            </a:endParaRPr>
          </a:p>
          <a:p>
            <a:pPr marL="1155700" indent="-228600">
              <a:lnSpc>
                <a:spcPct val="100000"/>
              </a:lnSpc>
              <a:buClr>
                <a:srgbClr val="00FFFF"/>
              </a:buClr>
              <a:buFont typeface="Symbol"/>
              <a:buChar char=""/>
              <a:tabLst>
                <a:tab pos="1156335" algn="l"/>
              </a:tabLst>
            </a:pPr>
            <a:r>
              <a:rPr sz="2800" spc="-55" dirty="0">
                <a:latin typeface="Arial"/>
                <a:cs typeface="Arial"/>
              </a:rPr>
              <a:t>Adding </a:t>
            </a:r>
            <a:r>
              <a:rPr sz="2800" spc="70" dirty="0">
                <a:latin typeface="Arial"/>
                <a:cs typeface="Arial"/>
              </a:rPr>
              <a:t>with</a:t>
            </a:r>
            <a:r>
              <a:rPr sz="2800" spc="-365" dirty="0">
                <a:latin typeface="Arial"/>
                <a:cs typeface="Arial"/>
              </a:rPr>
              <a:t> </a:t>
            </a:r>
            <a:r>
              <a:rPr sz="2800" spc="-125" dirty="0">
                <a:latin typeface="Arial"/>
                <a:cs typeface="Arial"/>
              </a:rPr>
              <a:t>Pim</a:t>
            </a:r>
            <a:endParaRPr sz="2800">
              <a:latin typeface="Arial"/>
              <a:cs typeface="Arial"/>
            </a:endParaRPr>
          </a:p>
          <a:p>
            <a:pPr marL="1155700" indent="-228600">
              <a:lnSpc>
                <a:spcPct val="100000"/>
              </a:lnSpc>
              <a:buClr>
                <a:srgbClr val="00FFFF"/>
              </a:buClr>
              <a:buFont typeface="Symbol"/>
              <a:buChar char=""/>
              <a:tabLst>
                <a:tab pos="1156335" algn="l"/>
              </a:tabLst>
            </a:pPr>
            <a:r>
              <a:rPr sz="2800" spc="-100" dirty="0">
                <a:latin typeface="Arial"/>
                <a:cs typeface="Arial"/>
              </a:rPr>
              <a:t>Jigsaw</a:t>
            </a:r>
            <a:r>
              <a:rPr sz="2800" spc="-225" dirty="0">
                <a:latin typeface="Arial"/>
                <a:cs typeface="Arial"/>
              </a:rPr>
              <a:t> </a:t>
            </a:r>
            <a:r>
              <a:rPr sz="2800" spc="-80" dirty="0">
                <a:latin typeface="Arial"/>
                <a:cs typeface="Arial"/>
              </a:rPr>
              <a:t>Numbers</a:t>
            </a:r>
            <a:endParaRPr sz="2800">
              <a:latin typeface="Arial"/>
              <a:cs typeface="Arial"/>
            </a:endParaRPr>
          </a:p>
          <a:p>
            <a:pPr marL="1155700" indent="-228600">
              <a:lnSpc>
                <a:spcPct val="100000"/>
              </a:lnSpc>
              <a:spcBef>
                <a:spcPts val="5"/>
              </a:spcBef>
              <a:buClr>
                <a:srgbClr val="00FFFF"/>
              </a:buClr>
              <a:buFont typeface="Symbol"/>
              <a:buChar char=""/>
              <a:tabLst>
                <a:tab pos="1156335" algn="l"/>
              </a:tabLst>
            </a:pPr>
            <a:r>
              <a:rPr sz="2800" spc="-140" dirty="0">
                <a:latin typeface="Arial"/>
                <a:cs typeface="Arial"/>
              </a:rPr>
              <a:t>Coin</a:t>
            </a:r>
            <a:r>
              <a:rPr sz="2800" spc="-18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Multiplication</a:t>
            </a:r>
            <a:endParaRPr sz="2800">
              <a:latin typeface="Arial"/>
              <a:cs typeface="Arial"/>
            </a:endParaRPr>
          </a:p>
          <a:p>
            <a:pPr marL="1155700" indent="-228600">
              <a:lnSpc>
                <a:spcPct val="100000"/>
              </a:lnSpc>
              <a:buClr>
                <a:srgbClr val="00FFFF"/>
              </a:buClr>
              <a:buFont typeface="Symbol"/>
              <a:buChar char=""/>
              <a:tabLst>
                <a:tab pos="1156335" algn="l"/>
              </a:tabLst>
            </a:pPr>
            <a:r>
              <a:rPr sz="2800" spc="-125" dirty="0">
                <a:latin typeface="Arial"/>
                <a:cs typeface="Arial"/>
              </a:rPr>
              <a:t>Smile</a:t>
            </a:r>
            <a:r>
              <a:rPr sz="2800" spc="-17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Multiplication</a:t>
            </a:r>
            <a:endParaRPr sz="2800">
              <a:latin typeface="Arial"/>
              <a:cs typeface="Arial"/>
            </a:endParaRPr>
          </a:p>
          <a:p>
            <a:pPr marL="1155700" indent="-228600">
              <a:lnSpc>
                <a:spcPct val="100000"/>
              </a:lnSpc>
              <a:buClr>
                <a:srgbClr val="00FFFF"/>
              </a:buClr>
              <a:buFont typeface="Symbol"/>
              <a:buChar char=""/>
              <a:tabLst>
                <a:tab pos="1156335" algn="l"/>
              </a:tabLst>
            </a:pPr>
            <a:r>
              <a:rPr sz="2800" spc="-80" dirty="0">
                <a:latin typeface="Arial"/>
                <a:cs typeface="Arial"/>
              </a:rPr>
              <a:t>Count</a:t>
            </a:r>
            <a:r>
              <a:rPr sz="2800" spc="-175" dirty="0">
                <a:latin typeface="Arial"/>
                <a:cs typeface="Arial"/>
              </a:rPr>
              <a:t> </a:t>
            </a:r>
            <a:r>
              <a:rPr sz="2800" spc="-95" dirty="0">
                <a:latin typeface="Arial"/>
                <a:cs typeface="Arial"/>
              </a:rPr>
              <a:t>Fourways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68320" y="580136"/>
            <a:ext cx="400812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25" dirty="0"/>
              <a:t>It’s </a:t>
            </a:r>
            <a:r>
              <a:rPr spc="-10" dirty="0"/>
              <a:t>Nothing</a:t>
            </a:r>
            <a:r>
              <a:rPr spc="-645" dirty="0"/>
              <a:t> </a:t>
            </a:r>
            <a:r>
              <a:rPr spc="-70" dirty="0"/>
              <a:t>New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13968" y="1855469"/>
            <a:ext cx="3875404" cy="1305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800" spc="-110" dirty="0">
                <a:latin typeface="Arial"/>
                <a:cs typeface="Arial"/>
              </a:rPr>
              <a:t>There </a:t>
            </a:r>
            <a:r>
              <a:rPr sz="2800" spc="-125" dirty="0">
                <a:latin typeface="Arial"/>
                <a:cs typeface="Arial"/>
              </a:rPr>
              <a:t>is </a:t>
            </a:r>
            <a:r>
              <a:rPr sz="2800" spc="-20" dirty="0">
                <a:latin typeface="Arial"/>
                <a:cs typeface="Arial"/>
              </a:rPr>
              <a:t>no new </a:t>
            </a:r>
            <a:r>
              <a:rPr sz="2800" spc="-55" dirty="0">
                <a:latin typeface="Arial"/>
                <a:cs typeface="Arial"/>
              </a:rPr>
              <a:t>maths  </a:t>
            </a:r>
            <a:r>
              <a:rPr sz="2800" spc="-40" dirty="0">
                <a:latin typeface="Arial"/>
                <a:cs typeface="Arial"/>
              </a:rPr>
              <a:t>involved </a:t>
            </a:r>
            <a:r>
              <a:rPr sz="2800" spc="-25" dirty="0">
                <a:latin typeface="Arial"/>
                <a:cs typeface="Arial"/>
              </a:rPr>
              <a:t>when </a:t>
            </a:r>
            <a:r>
              <a:rPr sz="2800" spc="-5" dirty="0">
                <a:latin typeface="Arial"/>
                <a:cs typeface="Arial"/>
              </a:rPr>
              <a:t>we </a:t>
            </a:r>
            <a:r>
              <a:rPr sz="2800" spc="-75" dirty="0">
                <a:latin typeface="Arial"/>
                <a:cs typeface="Arial"/>
              </a:rPr>
              <a:t>add  </a:t>
            </a:r>
            <a:r>
              <a:rPr sz="2800" spc="-25" dirty="0">
                <a:latin typeface="Arial"/>
                <a:cs typeface="Arial"/>
              </a:rPr>
              <a:t>multiples </a:t>
            </a:r>
            <a:r>
              <a:rPr sz="2800" spc="85" dirty="0">
                <a:latin typeface="Arial"/>
                <a:cs typeface="Arial"/>
              </a:rPr>
              <a:t>of</a:t>
            </a:r>
            <a:r>
              <a:rPr sz="2800" spc="-560" dirty="0">
                <a:latin typeface="Arial"/>
                <a:cs typeface="Arial"/>
              </a:rPr>
              <a:t> </a:t>
            </a:r>
            <a:r>
              <a:rPr sz="2800" spc="20" dirty="0">
                <a:latin typeface="Arial"/>
                <a:cs typeface="Arial"/>
              </a:rPr>
              <a:t>ten </a:t>
            </a:r>
            <a:r>
              <a:rPr sz="2800" spc="10" dirty="0">
                <a:latin typeface="Arial"/>
                <a:cs typeface="Arial"/>
              </a:rPr>
              <a:t>together.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90038" y="580136"/>
            <a:ext cx="396303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75" dirty="0"/>
              <a:t>Adding </a:t>
            </a:r>
            <a:r>
              <a:rPr dirty="0"/>
              <a:t>With</a:t>
            </a:r>
            <a:r>
              <a:rPr spc="-540" dirty="0"/>
              <a:t> </a:t>
            </a:r>
            <a:r>
              <a:rPr spc="-195" dirty="0"/>
              <a:t>Pim</a:t>
            </a:r>
          </a:p>
        </p:txBody>
      </p:sp>
      <p:sp>
        <p:nvSpPr>
          <p:cNvPr id="4" name="object 4"/>
          <p:cNvSpPr/>
          <p:nvPr/>
        </p:nvSpPr>
        <p:spPr>
          <a:xfrm>
            <a:off x="906780" y="5911596"/>
            <a:ext cx="2731008" cy="8839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209800" y="5082540"/>
            <a:ext cx="2761488" cy="8671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601211" y="4117847"/>
            <a:ext cx="2731008" cy="11140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659127" y="4206620"/>
            <a:ext cx="4206875" cy="2286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77465" marR="5080" indent="-154305">
              <a:lnSpc>
                <a:spcPct val="100000"/>
              </a:lnSpc>
              <a:spcBef>
                <a:spcPts val="100"/>
              </a:spcBef>
            </a:pPr>
            <a:r>
              <a:rPr sz="2400" spc="-190" dirty="0">
                <a:latin typeface="Arial"/>
                <a:cs typeface="Arial"/>
              </a:rPr>
              <a:t>So </a:t>
            </a:r>
            <a:r>
              <a:rPr sz="2400" spc="-5" dirty="0">
                <a:latin typeface="Arial"/>
                <a:cs typeface="Arial"/>
              </a:rPr>
              <a:t>its</a:t>
            </a:r>
            <a:r>
              <a:rPr sz="2400" spc="-185" dirty="0">
                <a:latin typeface="Arial"/>
                <a:cs typeface="Arial"/>
              </a:rPr>
              <a:t> </a:t>
            </a:r>
            <a:r>
              <a:rPr sz="2400" spc="5" dirty="0">
                <a:latin typeface="Arial"/>
                <a:cs typeface="Arial"/>
              </a:rPr>
              <a:t>nothing  </a:t>
            </a:r>
            <a:r>
              <a:rPr sz="2400" spc="-10" dirty="0">
                <a:latin typeface="Arial"/>
                <a:cs typeface="Arial"/>
              </a:rPr>
              <a:t>new</a:t>
            </a:r>
            <a:r>
              <a:rPr sz="2400" spc="-170" dirty="0">
                <a:latin typeface="Arial"/>
                <a:cs typeface="Arial"/>
              </a:rPr>
              <a:t> </a:t>
            </a:r>
            <a:r>
              <a:rPr sz="2400" spc="35" dirty="0">
                <a:latin typeface="Arial"/>
                <a:cs typeface="Arial"/>
              </a:rPr>
              <a:t>that…</a:t>
            </a:r>
            <a:endParaRPr sz="2400">
              <a:latin typeface="Arial"/>
              <a:cs typeface="Arial"/>
            </a:endParaRPr>
          </a:p>
          <a:p>
            <a:pPr marL="1616075" marR="1127760" indent="-857250">
              <a:lnSpc>
                <a:spcPct val="100000"/>
              </a:lnSpc>
              <a:spcBef>
                <a:spcPts val="1739"/>
              </a:spcBef>
            </a:pPr>
            <a:r>
              <a:rPr sz="1800" spc="-130" dirty="0">
                <a:latin typeface="Arial"/>
                <a:cs typeface="Arial"/>
              </a:rPr>
              <a:t>3 </a:t>
            </a:r>
            <a:r>
              <a:rPr sz="1800" spc="-20" dirty="0">
                <a:latin typeface="Arial"/>
                <a:cs typeface="Arial"/>
              </a:rPr>
              <a:t>things </a:t>
            </a:r>
            <a:r>
              <a:rPr sz="1800" spc="-55" dirty="0">
                <a:latin typeface="Arial"/>
                <a:cs typeface="Arial"/>
              </a:rPr>
              <a:t>and </a:t>
            </a:r>
            <a:r>
              <a:rPr sz="1800" spc="-45" dirty="0">
                <a:latin typeface="Arial"/>
                <a:cs typeface="Arial"/>
              </a:rPr>
              <a:t>4 </a:t>
            </a:r>
            <a:r>
              <a:rPr sz="1800" spc="-20" dirty="0">
                <a:latin typeface="Arial"/>
                <a:cs typeface="Arial"/>
              </a:rPr>
              <a:t>things</a:t>
            </a:r>
            <a:r>
              <a:rPr sz="1800" spc="-320" dirty="0">
                <a:latin typeface="Arial"/>
                <a:cs typeface="Arial"/>
              </a:rPr>
              <a:t> </a:t>
            </a:r>
            <a:r>
              <a:rPr sz="1800" spc="-145" dirty="0">
                <a:latin typeface="Arial"/>
                <a:cs typeface="Arial"/>
              </a:rPr>
              <a:t>= </a:t>
            </a:r>
            <a:r>
              <a:rPr sz="1800" spc="-155" dirty="0">
                <a:latin typeface="Arial"/>
                <a:cs typeface="Arial"/>
              </a:rPr>
              <a:t>7  </a:t>
            </a:r>
            <a:r>
              <a:rPr sz="1800" spc="-20" dirty="0">
                <a:latin typeface="Arial"/>
                <a:cs typeface="Arial"/>
              </a:rPr>
              <a:t>things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2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800" spc="-200" dirty="0">
                <a:latin typeface="Arial"/>
                <a:cs typeface="Arial"/>
              </a:rPr>
              <a:t>3 </a:t>
            </a:r>
            <a:r>
              <a:rPr sz="2800" spc="-225" dirty="0">
                <a:latin typeface="Arial"/>
                <a:cs typeface="Arial"/>
              </a:rPr>
              <a:t>+ </a:t>
            </a:r>
            <a:r>
              <a:rPr sz="2800" spc="-70" dirty="0">
                <a:latin typeface="Arial"/>
                <a:cs typeface="Arial"/>
              </a:rPr>
              <a:t>4 </a:t>
            </a:r>
            <a:r>
              <a:rPr sz="2800" spc="-225" dirty="0">
                <a:latin typeface="Arial"/>
                <a:cs typeface="Arial"/>
              </a:rPr>
              <a:t>=</a:t>
            </a:r>
            <a:r>
              <a:rPr sz="2800" spc="-190" dirty="0">
                <a:latin typeface="Arial"/>
                <a:cs typeface="Arial"/>
              </a:rPr>
              <a:t> </a:t>
            </a:r>
            <a:r>
              <a:rPr sz="2800" spc="-240" dirty="0">
                <a:latin typeface="Arial"/>
                <a:cs typeface="Arial"/>
              </a:rPr>
              <a:t>7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809744" y="3297935"/>
            <a:ext cx="2758440" cy="111404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067044" y="2618232"/>
            <a:ext cx="2731007" cy="88392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076190" y="2499022"/>
            <a:ext cx="3262629" cy="1644650"/>
          </a:xfrm>
          <a:prstGeom prst="rect">
            <a:avLst/>
          </a:prstGeom>
        </p:spPr>
        <p:txBody>
          <a:bodyPr vert="horz" wrap="square" lIns="0" tIns="260350" rIns="0" bIns="0" rtlCol="0">
            <a:spAutoFit/>
          </a:bodyPr>
          <a:lstStyle/>
          <a:p>
            <a:pPr marL="1464310">
              <a:lnSpc>
                <a:spcPct val="100000"/>
              </a:lnSpc>
              <a:spcBef>
                <a:spcPts val="2050"/>
              </a:spcBef>
            </a:pPr>
            <a:r>
              <a:rPr sz="2800" spc="-110" dirty="0">
                <a:latin typeface="Arial"/>
                <a:cs typeface="Arial"/>
              </a:rPr>
              <a:t>30 </a:t>
            </a:r>
            <a:r>
              <a:rPr sz="2800" spc="-225" dirty="0">
                <a:latin typeface="Arial"/>
                <a:cs typeface="Arial"/>
              </a:rPr>
              <a:t>+ </a:t>
            </a:r>
            <a:r>
              <a:rPr sz="2800" spc="-50" dirty="0">
                <a:latin typeface="Arial"/>
                <a:cs typeface="Arial"/>
              </a:rPr>
              <a:t>40 </a:t>
            </a:r>
            <a:r>
              <a:rPr sz="2800" spc="-225" dirty="0">
                <a:latin typeface="Arial"/>
                <a:cs typeface="Arial"/>
              </a:rPr>
              <a:t>=</a:t>
            </a:r>
            <a:r>
              <a:rPr sz="2800" spc="-375" dirty="0">
                <a:latin typeface="Arial"/>
                <a:cs typeface="Arial"/>
              </a:rPr>
              <a:t> </a:t>
            </a:r>
            <a:r>
              <a:rPr sz="2800" spc="-130" dirty="0">
                <a:latin typeface="Arial"/>
                <a:cs typeface="Arial"/>
              </a:rPr>
              <a:t>70</a:t>
            </a:r>
            <a:endParaRPr sz="2800">
              <a:latin typeface="Arial"/>
              <a:cs typeface="Arial"/>
            </a:endParaRPr>
          </a:p>
          <a:p>
            <a:pPr marR="1053465" algn="ctr">
              <a:lnSpc>
                <a:spcPct val="100000"/>
              </a:lnSpc>
              <a:spcBef>
                <a:spcPts val="1675"/>
              </a:spcBef>
            </a:pPr>
            <a:r>
              <a:rPr sz="2400" spc="-170" dirty="0">
                <a:latin typeface="Arial"/>
                <a:cs typeface="Arial"/>
              </a:rPr>
              <a:t>3 </a:t>
            </a:r>
            <a:r>
              <a:rPr sz="2400" spc="-40" dirty="0">
                <a:latin typeface="Arial"/>
                <a:cs typeface="Arial"/>
              </a:rPr>
              <a:t>tens </a:t>
            </a:r>
            <a:r>
              <a:rPr sz="2400" spc="-75" dirty="0">
                <a:latin typeface="Arial"/>
                <a:cs typeface="Arial"/>
              </a:rPr>
              <a:t>and </a:t>
            </a:r>
            <a:r>
              <a:rPr sz="2400" spc="-60" dirty="0">
                <a:latin typeface="Arial"/>
                <a:cs typeface="Arial"/>
              </a:rPr>
              <a:t>4</a:t>
            </a:r>
            <a:r>
              <a:rPr sz="2400" spc="-370" dirty="0">
                <a:latin typeface="Arial"/>
                <a:cs typeface="Arial"/>
              </a:rPr>
              <a:t> </a:t>
            </a:r>
            <a:r>
              <a:rPr sz="2400" spc="-35" dirty="0">
                <a:latin typeface="Arial"/>
                <a:cs typeface="Arial"/>
              </a:rPr>
              <a:t>tens</a:t>
            </a:r>
            <a:endParaRPr sz="2400">
              <a:latin typeface="Arial"/>
              <a:cs typeface="Arial"/>
            </a:endParaRPr>
          </a:p>
          <a:p>
            <a:pPr marR="1053465" algn="ctr">
              <a:lnSpc>
                <a:spcPct val="100000"/>
              </a:lnSpc>
            </a:pPr>
            <a:r>
              <a:rPr sz="2400" spc="-195" dirty="0">
                <a:latin typeface="Arial"/>
                <a:cs typeface="Arial"/>
              </a:rPr>
              <a:t>= </a:t>
            </a:r>
            <a:r>
              <a:rPr sz="2400" spc="-204" dirty="0">
                <a:latin typeface="Arial"/>
                <a:cs typeface="Arial"/>
              </a:rPr>
              <a:t>7</a:t>
            </a:r>
            <a:r>
              <a:rPr sz="2400" spc="-114" dirty="0">
                <a:latin typeface="Arial"/>
                <a:cs typeface="Arial"/>
              </a:rPr>
              <a:t> </a:t>
            </a:r>
            <a:r>
              <a:rPr sz="2400" spc="-35" dirty="0">
                <a:latin typeface="Arial"/>
                <a:cs typeface="Arial"/>
              </a:rPr>
              <a:t>tens</a:t>
            </a:r>
            <a:endParaRPr sz="24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602735" y="5910071"/>
            <a:ext cx="1217676" cy="55626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885944" y="5082540"/>
            <a:ext cx="1217676" cy="55473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330696" y="4300728"/>
            <a:ext cx="1217676" cy="55626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537704" y="3461003"/>
            <a:ext cx="1219200" cy="55626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166812" y="3498850"/>
            <a:ext cx="1104900" cy="156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3999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5063" y="1829511"/>
            <a:ext cx="4079875" cy="2465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8415">
              <a:lnSpc>
                <a:spcPct val="100000"/>
              </a:lnSpc>
              <a:spcBef>
                <a:spcPts val="105"/>
              </a:spcBef>
            </a:pPr>
            <a:r>
              <a:rPr sz="2000" spc="-70" dirty="0">
                <a:latin typeface="Arial"/>
                <a:cs typeface="Arial"/>
              </a:rPr>
              <a:t>Jigsaw </a:t>
            </a:r>
            <a:r>
              <a:rPr sz="2000" spc="-45" dirty="0">
                <a:latin typeface="Arial"/>
                <a:cs typeface="Arial"/>
              </a:rPr>
              <a:t>numbers </a:t>
            </a:r>
            <a:r>
              <a:rPr sz="2000" spc="-55" dirty="0">
                <a:latin typeface="Arial"/>
                <a:cs typeface="Arial"/>
              </a:rPr>
              <a:t>are </a:t>
            </a:r>
            <a:r>
              <a:rPr sz="2000" spc="-15" dirty="0">
                <a:latin typeface="Arial"/>
                <a:cs typeface="Arial"/>
              </a:rPr>
              <a:t>just </a:t>
            </a:r>
            <a:r>
              <a:rPr sz="2000" spc="-25" dirty="0">
                <a:latin typeface="Arial"/>
                <a:cs typeface="Arial"/>
              </a:rPr>
              <a:t>number  </a:t>
            </a:r>
            <a:r>
              <a:rPr sz="2000" spc="-40" dirty="0">
                <a:latin typeface="Arial"/>
                <a:cs typeface="Arial"/>
              </a:rPr>
              <a:t>bonds. </a:t>
            </a:r>
            <a:r>
              <a:rPr sz="2000" spc="-100" dirty="0">
                <a:latin typeface="Arial"/>
                <a:cs typeface="Arial"/>
              </a:rPr>
              <a:t>They </a:t>
            </a:r>
            <a:r>
              <a:rPr sz="2000" spc="40" dirty="0">
                <a:latin typeface="Arial"/>
                <a:cs typeface="Arial"/>
              </a:rPr>
              <a:t>total </a:t>
            </a:r>
            <a:r>
              <a:rPr sz="2000" spc="-130" dirty="0">
                <a:latin typeface="Arial"/>
                <a:cs typeface="Arial"/>
              </a:rPr>
              <a:t>a </a:t>
            </a:r>
            <a:r>
              <a:rPr sz="2000" spc="-70" dirty="0">
                <a:latin typeface="Arial"/>
                <a:cs typeface="Arial"/>
              </a:rPr>
              <a:t>special </a:t>
            </a:r>
            <a:r>
              <a:rPr sz="2000" spc="-25" dirty="0">
                <a:latin typeface="Arial"/>
                <a:cs typeface="Arial"/>
              </a:rPr>
              <a:t>number </a:t>
            </a:r>
            <a:r>
              <a:rPr sz="2000" spc="-20" dirty="0">
                <a:latin typeface="Arial"/>
                <a:cs typeface="Arial"/>
              </a:rPr>
              <a:t>in  </a:t>
            </a:r>
            <a:r>
              <a:rPr sz="2000" dirty="0">
                <a:latin typeface="Arial"/>
                <a:cs typeface="Arial"/>
              </a:rPr>
              <a:t>our </a:t>
            </a:r>
            <a:r>
              <a:rPr sz="2000" spc="-25" dirty="0">
                <a:latin typeface="Arial"/>
                <a:cs typeface="Arial"/>
              </a:rPr>
              <a:t>number </a:t>
            </a:r>
            <a:r>
              <a:rPr sz="2000" spc="-55" dirty="0">
                <a:latin typeface="Arial"/>
                <a:cs typeface="Arial"/>
              </a:rPr>
              <a:t>system, </a:t>
            </a:r>
            <a:r>
              <a:rPr sz="2000" spc="-65" dirty="0">
                <a:latin typeface="Arial"/>
                <a:cs typeface="Arial"/>
              </a:rPr>
              <a:t>e.g. </a:t>
            </a:r>
            <a:r>
              <a:rPr sz="2000" spc="-160" dirty="0">
                <a:latin typeface="Arial"/>
                <a:cs typeface="Arial"/>
              </a:rPr>
              <a:t>10, </a:t>
            </a:r>
            <a:r>
              <a:rPr sz="2000" spc="-150" dirty="0">
                <a:latin typeface="Arial"/>
                <a:cs typeface="Arial"/>
              </a:rPr>
              <a:t>100 </a:t>
            </a:r>
            <a:r>
              <a:rPr sz="2000" spc="25" dirty="0">
                <a:latin typeface="Arial"/>
                <a:cs typeface="Arial"/>
              </a:rPr>
              <a:t>or  </a:t>
            </a:r>
            <a:r>
              <a:rPr sz="2000" spc="-100" dirty="0">
                <a:latin typeface="Arial"/>
                <a:cs typeface="Arial"/>
              </a:rPr>
              <a:t>1000.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spc="-80" dirty="0">
                <a:latin typeface="Arial"/>
                <a:cs typeface="Arial"/>
              </a:rPr>
              <a:t>Technically </a:t>
            </a:r>
            <a:r>
              <a:rPr sz="2000" spc="-5" dirty="0">
                <a:latin typeface="Arial"/>
                <a:cs typeface="Arial"/>
              </a:rPr>
              <a:t>they </a:t>
            </a:r>
            <a:r>
              <a:rPr sz="2000" spc="-55" dirty="0">
                <a:latin typeface="Arial"/>
                <a:cs typeface="Arial"/>
              </a:rPr>
              <a:t>are</a:t>
            </a:r>
            <a:r>
              <a:rPr sz="2000" spc="-280" dirty="0">
                <a:latin typeface="Arial"/>
                <a:cs typeface="Arial"/>
              </a:rPr>
              <a:t> </a:t>
            </a:r>
            <a:r>
              <a:rPr sz="2000" spc="-50" dirty="0">
                <a:latin typeface="Arial"/>
                <a:cs typeface="Arial"/>
              </a:rPr>
              <a:t>called</a:t>
            </a:r>
            <a:endParaRPr sz="20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2000" spc="-30" dirty="0">
                <a:latin typeface="Arial"/>
                <a:cs typeface="Arial"/>
              </a:rPr>
              <a:t>complements</a:t>
            </a:r>
            <a:r>
              <a:rPr sz="2000" spc="-155" dirty="0">
                <a:latin typeface="Arial"/>
                <a:cs typeface="Arial"/>
              </a:rPr>
              <a:t> </a:t>
            </a:r>
            <a:r>
              <a:rPr sz="2000" spc="40" dirty="0">
                <a:latin typeface="Arial"/>
                <a:cs typeface="Arial"/>
              </a:rPr>
              <a:t>but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spc="-45" dirty="0">
                <a:latin typeface="Arial"/>
                <a:cs typeface="Arial"/>
              </a:rPr>
              <a:t>calling</a:t>
            </a:r>
            <a:r>
              <a:rPr sz="2000" spc="-10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them</a:t>
            </a:r>
            <a:r>
              <a:rPr sz="2000" spc="-135" dirty="0">
                <a:latin typeface="Arial"/>
                <a:cs typeface="Arial"/>
              </a:rPr>
              <a:t> </a:t>
            </a:r>
            <a:r>
              <a:rPr sz="2000" spc="-30" dirty="0">
                <a:latin typeface="Arial"/>
                <a:cs typeface="Arial"/>
              </a:rPr>
              <a:t>‘jigsaw  numbers’ </a:t>
            </a:r>
            <a:r>
              <a:rPr sz="2000" spc="-85" dirty="0">
                <a:latin typeface="Arial"/>
                <a:cs typeface="Arial"/>
              </a:rPr>
              <a:t>makes </a:t>
            </a:r>
            <a:r>
              <a:rPr sz="2000" spc="5" dirty="0">
                <a:latin typeface="Arial"/>
                <a:cs typeface="Arial"/>
              </a:rPr>
              <a:t>them</a:t>
            </a:r>
            <a:r>
              <a:rPr sz="2000" spc="-28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far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spc="-15" dirty="0">
                <a:latin typeface="Arial"/>
                <a:cs typeface="Arial"/>
              </a:rPr>
              <a:t>more </a:t>
            </a:r>
            <a:r>
              <a:rPr sz="2000" spc="-85" dirty="0">
                <a:latin typeface="Arial"/>
                <a:cs typeface="Arial"/>
              </a:rPr>
              <a:t>accessible</a:t>
            </a:r>
            <a:r>
              <a:rPr sz="2000" spc="-250" dirty="0">
                <a:latin typeface="Arial"/>
                <a:cs typeface="Arial"/>
              </a:rPr>
              <a:t> </a:t>
            </a:r>
            <a:r>
              <a:rPr sz="2000" spc="-60" dirty="0">
                <a:latin typeface="Arial"/>
                <a:cs typeface="Arial"/>
              </a:rPr>
              <a:t>and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5063" y="4268546"/>
            <a:ext cx="1327150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30" dirty="0">
                <a:latin typeface="Arial"/>
                <a:cs typeface="Arial"/>
              </a:rPr>
              <a:t>memorable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spc="55" dirty="0">
                <a:latin typeface="Arial"/>
                <a:cs typeface="Arial"/>
              </a:rPr>
              <a:t>for</a:t>
            </a:r>
            <a:r>
              <a:rPr sz="2000" spc="-195" dirty="0">
                <a:latin typeface="Arial"/>
                <a:cs typeface="Arial"/>
              </a:rPr>
              <a:t> </a:t>
            </a:r>
            <a:r>
              <a:rPr sz="2000" spc="-30" dirty="0">
                <a:latin typeface="Arial"/>
                <a:cs typeface="Arial"/>
              </a:rPr>
              <a:t>children.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620136" y="580136"/>
            <a:ext cx="390906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55" dirty="0"/>
              <a:t>Jigsaw</a:t>
            </a:r>
            <a:r>
              <a:rPr spc="-330" dirty="0"/>
              <a:t> </a:t>
            </a:r>
            <a:r>
              <a:rPr spc="-114" dirty="0"/>
              <a:t>Numbers</a:t>
            </a:r>
          </a:p>
        </p:txBody>
      </p:sp>
      <p:sp>
        <p:nvSpPr>
          <p:cNvPr id="5" name="object 5"/>
          <p:cNvSpPr/>
          <p:nvPr/>
        </p:nvSpPr>
        <p:spPr>
          <a:xfrm>
            <a:off x="906780" y="5878066"/>
            <a:ext cx="2731008" cy="9479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209800" y="5082540"/>
            <a:ext cx="2756916" cy="8229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259839" y="5192648"/>
            <a:ext cx="3494404" cy="13989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351915" marR="5080" indent="-20447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Arial"/>
                <a:cs typeface="Arial"/>
              </a:rPr>
              <a:t>I</a:t>
            </a:r>
            <a:r>
              <a:rPr sz="1600" spc="-110" dirty="0">
                <a:latin typeface="Arial"/>
                <a:cs typeface="Arial"/>
              </a:rPr>
              <a:t> </a:t>
            </a:r>
            <a:r>
              <a:rPr sz="1600" dirty="0">
                <a:latin typeface="Arial"/>
                <a:cs typeface="Arial"/>
              </a:rPr>
              <a:t>know</a:t>
            </a:r>
            <a:r>
              <a:rPr sz="1600" spc="-100" dirty="0">
                <a:latin typeface="Arial"/>
                <a:cs typeface="Arial"/>
              </a:rPr>
              <a:t> </a:t>
            </a:r>
            <a:r>
              <a:rPr sz="1600" spc="10" dirty="0">
                <a:latin typeface="Arial"/>
                <a:cs typeface="Arial"/>
              </a:rPr>
              <a:t>the</a:t>
            </a:r>
            <a:r>
              <a:rPr sz="1600" spc="-95" dirty="0">
                <a:latin typeface="Arial"/>
                <a:cs typeface="Arial"/>
              </a:rPr>
              <a:t> </a:t>
            </a:r>
            <a:r>
              <a:rPr sz="1600" spc="-55" dirty="0">
                <a:latin typeface="Arial"/>
                <a:cs typeface="Arial"/>
              </a:rPr>
              <a:t>missing</a:t>
            </a:r>
            <a:r>
              <a:rPr sz="1600" spc="-95" dirty="0">
                <a:latin typeface="Arial"/>
                <a:cs typeface="Arial"/>
              </a:rPr>
              <a:t> </a:t>
            </a:r>
            <a:r>
              <a:rPr sz="1600" spc="-50" dirty="0">
                <a:latin typeface="Arial"/>
                <a:cs typeface="Arial"/>
              </a:rPr>
              <a:t>piece</a:t>
            </a:r>
            <a:r>
              <a:rPr sz="1600" spc="-90" dirty="0">
                <a:latin typeface="Arial"/>
                <a:cs typeface="Arial"/>
              </a:rPr>
              <a:t> </a:t>
            </a:r>
            <a:r>
              <a:rPr sz="1600" spc="65" dirty="0">
                <a:latin typeface="Arial"/>
                <a:cs typeface="Arial"/>
              </a:rPr>
              <a:t>to  </a:t>
            </a:r>
            <a:r>
              <a:rPr sz="1600" spc="10" dirty="0">
                <a:latin typeface="Arial"/>
                <a:cs typeface="Arial"/>
              </a:rPr>
              <a:t>the</a:t>
            </a:r>
            <a:r>
              <a:rPr sz="1600" spc="-95" dirty="0">
                <a:latin typeface="Arial"/>
                <a:cs typeface="Arial"/>
              </a:rPr>
              <a:t> </a:t>
            </a:r>
            <a:r>
              <a:rPr sz="1600" spc="5" dirty="0">
                <a:latin typeface="Arial"/>
                <a:cs typeface="Arial"/>
              </a:rPr>
              <a:t>next</a:t>
            </a:r>
            <a:r>
              <a:rPr sz="1600" spc="-95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multiple</a:t>
            </a:r>
            <a:r>
              <a:rPr sz="1600" spc="-75" dirty="0">
                <a:latin typeface="Arial"/>
                <a:cs typeface="Arial"/>
              </a:rPr>
              <a:t> </a:t>
            </a:r>
            <a:r>
              <a:rPr sz="1600" spc="45" dirty="0">
                <a:latin typeface="Arial"/>
                <a:cs typeface="Arial"/>
              </a:rPr>
              <a:t>of</a:t>
            </a:r>
            <a:r>
              <a:rPr sz="1600" spc="-95" dirty="0">
                <a:latin typeface="Arial"/>
                <a:cs typeface="Arial"/>
              </a:rPr>
              <a:t> </a:t>
            </a:r>
            <a:r>
              <a:rPr sz="1600" spc="-175" dirty="0">
                <a:latin typeface="Arial"/>
                <a:cs typeface="Arial"/>
              </a:rPr>
              <a:t>10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850">
              <a:latin typeface="Times New Roman"/>
              <a:cs typeface="Times New Roman"/>
            </a:endParaRPr>
          </a:p>
          <a:p>
            <a:pPr marL="440690" marR="1474470" indent="-428625">
              <a:lnSpc>
                <a:spcPct val="100000"/>
              </a:lnSpc>
            </a:pPr>
            <a:r>
              <a:rPr sz="2000" spc="-5" dirty="0">
                <a:latin typeface="Arial"/>
                <a:cs typeface="Arial"/>
              </a:rPr>
              <a:t>I </a:t>
            </a:r>
            <a:r>
              <a:rPr sz="2000" spc="5" dirty="0">
                <a:latin typeface="Arial"/>
                <a:cs typeface="Arial"/>
              </a:rPr>
              <a:t>know </a:t>
            </a:r>
            <a:r>
              <a:rPr sz="2000" spc="10" dirty="0">
                <a:latin typeface="Arial"/>
                <a:cs typeface="Arial"/>
              </a:rPr>
              <a:t>the</a:t>
            </a:r>
            <a:r>
              <a:rPr sz="2000" spc="-430" dirty="0">
                <a:latin typeface="Arial"/>
                <a:cs typeface="Arial"/>
              </a:rPr>
              <a:t> </a:t>
            </a:r>
            <a:r>
              <a:rPr sz="2000" spc="-65" dirty="0">
                <a:latin typeface="Arial"/>
                <a:cs typeface="Arial"/>
              </a:rPr>
              <a:t>missing  </a:t>
            </a:r>
            <a:r>
              <a:rPr sz="2000" spc="-55" dirty="0">
                <a:latin typeface="Arial"/>
                <a:cs typeface="Arial"/>
              </a:rPr>
              <a:t>piece </a:t>
            </a:r>
            <a:r>
              <a:rPr sz="2000" spc="85" dirty="0">
                <a:latin typeface="Arial"/>
                <a:cs typeface="Arial"/>
              </a:rPr>
              <a:t>to</a:t>
            </a:r>
            <a:r>
              <a:rPr sz="2000" spc="-235" dirty="0">
                <a:latin typeface="Arial"/>
                <a:cs typeface="Arial"/>
              </a:rPr>
              <a:t> </a:t>
            </a:r>
            <a:r>
              <a:rPr sz="2000" spc="-215" dirty="0">
                <a:latin typeface="Arial"/>
                <a:cs typeface="Arial"/>
              </a:rPr>
              <a:t>10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809744" y="3406140"/>
            <a:ext cx="2731007" cy="8671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265165" y="3482085"/>
            <a:ext cx="182372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3050" marR="5080" indent="-260985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I</a:t>
            </a:r>
            <a:r>
              <a:rPr sz="1800" spc="-135" dirty="0">
                <a:latin typeface="Arial"/>
                <a:cs typeface="Arial"/>
              </a:rPr>
              <a:t> </a:t>
            </a:r>
            <a:r>
              <a:rPr sz="1800" spc="5" dirty="0">
                <a:latin typeface="Arial"/>
                <a:cs typeface="Arial"/>
              </a:rPr>
              <a:t>know</a:t>
            </a:r>
            <a:r>
              <a:rPr sz="1800" spc="-140" dirty="0">
                <a:latin typeface="Arial"/>
                <a:cs typeface="Arial"/>
              </a:rPr>
              <a:t> </a:t>
            </a:r>
            <a:r>
              <a:rPr sz="1800" spc="10" dirty="0">
                <a:latin typeface="Arial"/>
                <a:cs typeface="Arial"/>
              </a:rPr>
              <a:t>the</a:t>
            </a:r>
            <a:r>
              <a:rPr sz="1800" spc="-130" dirty="0">
                <a:latin typeface="Arial"/>
                <a:cs typeface="Arial"/>
              </a:rPr>
              <a:t> </a:t>
            </a:r>
            <a:r>
              <a:rPr sz="1800" spc="-60" dirty="0">
                <a:latin typeface="Arial"/>
                <a:cs typeface="Arial"/>
              </a:rPr>
              <a:t>missing  </a:t>
            </a:r>
            <a:r>
              <a:rPr sz="1800" spc="-55" dirty="0">
                <a:latin typeface="Arial"/>
                <a:cs typeface="Arial"/>
              </a:rPr>
              <a:t>piece </a:t>
            </a:r>
            <a:r>
              <a:rPr sz="1800" spc="75" dirty="0">
                <a:latin typeface="Arial"/>
                <a:cs typeface="Arial"/>
              </a:rPr>
              <a:t>to</a:t>
            </a:r>
            <a:r>
              <a:rPr sz="1800" spc="-195" dirty="0">
                <a:latin typeface="Arial"/>
                <a:cs typeface="Arial"/>
              </a:rPr>
              <a:t> </a:t>
            </a:r>
            <a:r>
              <a:rPr sz="1800" spc="-110" dirty="0">
                <a:latin typeface="Arial"/>
                <a:cs typeface="Arial"/>
              </a:rPr>
              <a:t>1000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6067044" y="2618232"/>
            <a:ext cx="2731007" cy="86715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6522211" y="2693670"/>
            <a:ext cx="182372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635" marR="5080" indent="-24257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I</a:t>
            </a:r>
            <a:r>
              <a:rPr sz="1800" spc="-135" dirty="0">
                <a:latin typeface="Arial"/>
                <a:cs typeface="Arial"/>
              </a:rPr>
              <a:t> </a:t>
            </a:r>
            <a:r>
              <a:rPr sz="1800" spc="5" dirty="0">
                <a:latin typeface="Arial"/>
                <a:cs typeface="Arial"/>
              </a:rPr>
              <a:t>know</a:t>
            </a:r>
            <a:r>
              <a:rPr sz="1800" spc="-140" dirty="0">
                <a:latin typeface="Arial"/>
                <a:cs typeface="Arial"/>
              </a:rPr>
              <a:t> </a:t>
            </a:r>
            <a:r>
              <a:rPr sz="1800" spc="10" dirty="0">
                <a:latin typeface="Arial"/>
                <a:cs typeface="Arial"/>
              </a:rPr>
              <a:t>the</a:t>
            </a:r>
            <a:r>
              <a:rPr sz="1800" spc="-130" dirty="0">
                <a:latin typeface="Arial"/>
                <a:cs typeface="Arial"/>
              </a:rPr>
              <a:t> </a:t>
            </a:r>
            <a:r>
              <a:rPr sz="1800" spc="-60" dirty="0">
                <a:latin typeface="Arial"/>
                <a:cs typeface="Arial"/>
              </a:rPr>
              <a:t>missing  </a:t>
            </a:r>
            <a:r>
              <a:rPr sz="1800" spc="-50" dirty="0">
                <a:latin typeface="Arial"/>
                <a:cs typeface="Arial"/>
              </a:rPr>
              <a:t>decimal</a:t>
            </a:r>
            <a:r>
              <a:rPr sz="1800" spc="-145" dirty="0">
                <a:latin typeface="Arial"/>
                <a:cs typeface="Arial"/>
              </a:rPr>
              <a:t> </a:t>
            </a:r>
            <a:r>
              <a:rPr sz="1800" spc="-55" dirty="0">
                <a:latin typeface="Arial"/>
                <a:cs typeface="Arial"/>
              </a:rPr>
              <a:t>piece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602735" y="5910071"/>
            <a:ext cx="1217676" cy="55626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885944" y="5082540"/>
            <a:ext cx="1217676" cy="55473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330696" y="4300728"/>
            <a:ext cx="1217676" cy="55626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537704" y="3461003"/>
            <a:ext cx="1219200" cy="55626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581400" y="4238244"/>
            <a:ext cx="2731007" cy="8671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4035297" y="4314520"/>
            <a:ext cx="182435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I</a:t>
            </a:r>
            <a:r>
              <a:rPr sz="1800" spc="-140" dirty="0">
                <a:latin typeface="Arial"/>
                <a:cs typeface="Arial"/>
              </a:rPr>
              <a:t> </a:t>
            </a:r>
            <a:r>
              <a:rPr sz="1800" spc="5" dirty="0">
                <a:latin typeface="Arial"/>
                <a:cs typeface="Arial"/>
              </a:rPr>
              <a:t>know</a:t>
            </a:r>
            <a:r>
              <a:rPr sz="1800" spc="-155" dirty="0">
                <a:latin typeface="Arial"/>
                <a:cs typeface="Arial"/>
              </a:rPr>
              <a:t> </a:t>
            </a:r>
            <a:r>
              <a:rPr sz="1800" spc="15" dirty="0">
                <a:latin typeface="Arial"/>
                <a:cs typeface="Arial"/>
              </a:rPr>
              <a:t>the</a:t>
            </a:r>
            <a:r>
              <a:rPr sz="1800" spc="-135" dirty="0">
                <a:latin typeface="Arial"/>
                <a:cs typeface="Arial"/>
              </a:rPr>
              <a:t> </a:t>
            </a:r>
            <a:r>
              <a:rPr sz="1800" spc="-55" dirty="0">
                <a:latin typeface="Arial"/>
                <a:cs typeface="Arial"/>
              </a:rPr>
              <a:t>missing</a:t>
            </a:r>
            <a:endParaRPr sz="1800">
              <a:latin typeface="Arial"/>
              <a:cs typeface="Arial"/>
            </a:endParaRPr>
          </a:p>
          <a:p>
            <a:pPr marL="635" algn="ctr">
              <a:lnSpc>
                <a:spcPct val="100000"/>
              </a:lnSpc>
            </a:pPr>
            <a:r>
              <a:rPr sz="1800" spc="-55" dirty="0">
                <a:latin typeface="Arial"/>
                <a:cs typeface="Arial"/>
              </a:rPr>
              <a:t>piece </a:t>
            </a:r>
            <a:r>
              <a:rPr sz="1800" spc="75" dirty="0">
                <a:latin typeface="Arial"/>
                <a:cs typeface="Arial"/>
              </a:rPr>
              <a:t>to</a:t>
            </a:r>
            <a:r>
              <a:rPr sz="1800" spc="-190" dirty="0">
                <a:latin typeface="Arial"/>
                <a:cs typeface="Arial"/>
              </a:rPr>
              <a:t> </a:t>
            </a:r>
            <a:r>
              <a:rPr sz="1800" spc="-140" dirty="0">
                <a:latin typeface="Arial"/>
                <a:cs typeface="Arial"/>
              </a:rPr>
              <a:t>100</a:t>
            </a:r>
            <a:endParaRPr sz="18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858000" y="585851"/>
            <a:ext cx="1482725" cy="14732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4604">
              <a:lnSpc>
                <a:spcPct val="100000"/>
              </a:lnSpc>
              <a:spcBef>
                <a:spcPts val="105"/>
              </a:spcBef>
            </a:pPr>
            <a:r>
              <a:rPr spc="-215" dirty="0"/>
              <a:t>Coin</a:t>
            </a:r>
            <a:r>
              <a:rPr spc="-295" dirty="0"/>
              <a:t> </a:t>
            </a:r>
            <a:r>
              <a:rPr spc="10" dirty="0"/>
              <a:t>Multiplication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712467"/>
            <a:ext cx="7633970" cy="3951604"/>
          </a:xfrm>
          <a:prstGeom prst="rect">
            <a:avLst/>
          </a:prstGeom>
        </p:spPr>
        <p:txBody>
          <a:bodyPr vert="horz" wrap="square" lIns="0" tIns="97155" rIns="0" bIns="0" rtlCol="0">
            <a:spAutoFit/>
          </a:bodyPr>
          <a:lstStyle/>
          <a:p>
            <a:pPr marL="12700" marR="5080">
              <a:lnSpc>
                <a:spcPct val="80000"/>
              </a:lnSpc>
              <a:spcBef>
                <a:spcPts val="765"/>
              </a:spcBef>
              <a:tabLst>
                <a:tab pos="1411605" algn="l"/>
              </a:tabLst>
            </a:pPr>
            <a:r>
              <a:rPr sz="2800" spc="-140" dirty="0">
                <a:latin typeface="Arial"/>
                <a:cs typeface="Arial"/>
              </a:rPr>
              <a:t>Coin </a:t>
            </a:r>
            <a:r>
              <a:rPr sz="2800" dirty="0">
                <a:latin typeface="Arial"/>
                <a:cs typeface="Arial"/>
              </a:rPr>
              <a:t>Multiplication </a:t>
            </a:r>
            <a:r>
              <a:rPr sz="2800" spc="-70" dirty="0">
                <a:latin typeface="Arial"/>
                <a:cs typeface="Arial"/>
              </a:rPr>
              <a:t>takes </a:t>
            </a:r>
            <a:r>
              <a:rPr sz="2800" spc="-190" dirty="0">
                <a:latin typeface="Arial"/>
                <a:cs typeface="Arial"/>
              </a:rPr>
              <a:t>a </a:t>
            </a:r>
            <a:r>
              <a:rPr sz="2800" spc="-60" dirty="0">
                <a:latin typeface="Arial"/>
                <a:cs typeface="Arial"/>
              </a:rPr>
              <a:t>given </a:t>
            </a:r>
            <a:r>
              <a:rPr sz="2800" spc="-40" dirty="0">
                <a:latin typeface="Arial"/>
                <a:cs typeface="Arial"/>
              </a:rPr>
              <a:t>number</a:t>
            </a:r>
            <a:r>
              <a:rPr sz="2800" spc="-590" dirty="0">
                <a:latin typeface="Arial"/>
                <a:cs typeface="Arial"/>
              </a:rPr>
              <a:t> </a:t>
            </a:r>
            <a:r>
              <a:rPr sz="2800" spc="-75" dirty="0">
                <a:latin typeface="Arial"/>
                <a:cs typeface="Arial"/>
              </a:rPr>
              <a:t>(usually </a:t>
            </a:r>
            <a:r>
              <a:rPr sz="2800" spc="-190" dirty="0">
                <a:latin typeface="Arial"/>
                <a:cs typeface="Arial"/>
              </a:rPr>
              <a:t>a  </a:t>
            </a:r>
            <a:r>
              <a:rPr sz="2800" spc="-270" dirty="0">
                <a:latin typeface="Arial"/>
                <a:cs typeface="Arial"/>
              </a:rPr>
              <a:t>2</a:t>
            </a:r>
            <a:r>
              <a:rPr sz="2800" spc="-175" dirty="0">
                <a:latin typeface="Arial"/>
                <a:cs typeface="Arial"/>
              </a:rPr>
              <a:t> </a:t>
            </a:r>
            <a:r>
              <a:rPr sz="2800" spc="20" dirty="0">
                <a:latin typeface="Arial"/>
                <a:cs typeface="Arial"/>
              </a:rPr>
              <a:t>digit</a:t>
            </a:r>
            <a:r>
              <a:rPr sz="2800" spc="-165" dirty="0">
                <a:latin typeface="Arial"/>
                <a:cs typeface="Arial"/>
              </a:rPr>
              <a:t> </a:t>
            </a:r>
            <a:r>
              <a:rPr sz="2800" spc="-25" dirty="0">
                <a:latin typeface="Arial"/>
                <a:cs typeface="Arial"/>
              </a:rPr>
              <a:t>number)</a:t>
            </a:r>
            <a:r>
              <a:rPr sz="2800" spc="-170" dirty="0">
                <a:latin typeface="Arial"/>
                <a:cs typeface="Arial"/>
              </a:rPr>
              <a:t> </a:t>
            </a:r>
            <a:r>
              <a:rPr sz="2800" spc="-90" dirty="0">
                <a:latin typeface="Arial"/>
                <a:cs typeface="Arial"/>
              </a:rPr>
              <a:t>and</a:t>
            </a:r>
            <a:r>
              <a:rPr sz="2800" spc="-155" dirty="0">
                <a:latin typeface="Arial"/>
                <a:cs typeface="Arial"/>
              </a:rPr>
              <a:t> </a:t>
            </a:r>
            <a:r>
              <a:rPr sz="2800" spc="-25" dirty="0">
                <a:latin typeface="Arial"/>
                <a:cs typeface="Arial"/>
              </a:rPr>
              <a:t>multiplies</a:t>
            </a:r>
            <a:r>
              <a:rPr sz="2800" spc="-175" dirty="0">
                <a:latin typeface="Arial"/>
                <a:cs typeface="Arial"/>
              </a:rPr>
              <a:t> </a:t>
            </a:r>
            <a:r>
              <a:rPr sz="2800" spc="105" dirty="0">
                <a:latin typeface="Arial"/>
                <a:cs typeface="Arial"/>
              </a:rPr>
              <a:t>it</a:t>
            </a:r>
            <a:r>
              <a:rPr sz="2800" spc="-160" dirty="0">
                <a:latin typeface="Arial"/>
                <a:cs typeface="Arial"/>
              </a:rPr>
              <a:t> </a:t>
            </a:r>
            <a:r>
              <a:rPr sz="2800" spc="-55" dirty="0">
                <a:latin typeface="Arial"/>
                <a:cs typeface="Arial"/>
              </a:rPr>
              <a:t>by</a:t>
            </a:r>
            <a:r>
              <a:rPr sz="2800" spc="-180" dirty="0">
                <a:latin typeface="Arial"/>
                <a:cs typeface="Arial"/>
              </a:rPr>
              <a:t> </a:t>
            </a:r>
            <a:r>
              <a:rPr sz="2800" spc="-330" dirty="0">
                <a:latin typeface="Arial"/>
                <a:cs typeface="Arial"/>
              </a:rPr>
              <a:t>1,</a:t>
            </a:r>
            <a:r>
              <a:rPr sz="2800" spc="-170" dirty="0">
                <a:latin typeface="Arial"/>
                <a:cs typeface="Arial"/>
              </a:rPr>
              <a:t> 2,</a:t>
            </a:r>
            <a:r>
              <a:rPr sz="2800" spc="-185" dirty="0">
                <a:latin typeface="Arial"/>
                <a:cs typeface="Arial"/>
              </a:rPr>
              <a:t> </a:t>
            </a:r>
            <a:r>
              <a:rPr sz="2800" spc="-135" dirty="0">
                <a:latin typeface="Arial"/>
                <a:cs typeface="Arial"/>
              </a:rPr>
              <a:t>5,</a:t>
            </a:r>
            <a:r>
              <a:rPr sz="2800" spc="-175" dirty="0">
                <a:latin typeface="Arial"/>
                <a:cs typeface="Arial"/>
              </a:rPr>
              <a:t> </a:t>
            </a:r>
            <a:r>
              <a:rPr sz="2800" spc="-225" dirty="0">
                <a:latin typeface="Arial"/>
                <a:cs typeface="Arial"/>
              </a:rPr>
              <a:t>10,</a:t>
            </a:r>
            <a:r>
              <a:rPr sz="2800" spc="-165" dirty="0">
                <a:latin typeface="Arial"/>
                <a:cs typeface="Arial"/>
              </a:rPr>
              <a:t> </a:t>
            </a:r>
            <a:r>
              <a:rPr sz="2800" spc="-125" dirty="0">
                <a:latin typeface="Arial"/>
                <a:cs typeface="Arial"/>
              </a:rPr>
              <a:t>20,</a:t>
            </a:r>
            <a:r>
              <a:rPr sz="2800" spc="-175" dirty="0">
                <a:latin typeface="Arial"/>
                <a:cs typeface="Arial"/>
              </a:rPr>
              <a:t> </a:t>
            </a:r>
            <a:r>
              <a:rPr sz="2800" spc="-110" dirty="0">
                <a:latin typeface="Arial"/>
                <a:cs typeface="Arial"/>
              </a:rPr>
              <a:t>50  </a:t>
            </a:r>
            <a:r>
              <a:rPr sz="2800" spc="-90" dirty="0">
                <a:latin typeface="Arial"/>
                <a:cs typeface="Arial"/>
              </a:rPr>
              <a:t>and</a:t>
            </a:r>
            <a:r>
              <a:rPr sz="2800" spc="-160" dirty="0">
                <a:latin typeface="Arial"/>
                <a:cs typeface="Arial"/>
              </a:rPr>
              <a:t> </a:t>
            </a:r>
            <a:r>
              <a:rPr sz="2800" spc="-175" dirty="0">
                <a:latin typeface="Arial"/>
                <a:cs typeface="Arial"/>
              </a:rPr>
              <a:t>100.	</a:t>
            </a:r>
            <a:r>
              <a:rPr sz="2800" spc="80" dirty="0">
                <a:latin typeface="Arial"/>
                <a:cs typeface="Arial"/>
              </a:rPr>
              <a:t>If </a:t>
            </a:r>
            <a:r>
              <a:rPr sz="2800" spc="-5" dirty="0">
                <a:latin typeface="Arial"/>
                <a:cs typeface="Arial"/>
              </a:rPr>
              <a:t>we </a:t>
            </a:r>
            <a:r>
              <a:rPr sz="2800" spc="-75" dirty="0">
                <a:latin typeface="Arial"/>
                <a:cs typeface="Arial"/>
              </a:rPr>
              <a:t>add </a:t>
            </a:r>
            <a:r>
              <a:rPr sz="2800" spc="-105" dirty="0">
                <a:latin typeface="Arial"/>
                <a:cs typeface="Arial"/>
              </a:rPr>
              <a:t>200 </a:t>
            </a:r>
            <a:r>
              <a:rPr sz="2800" spc="5" dirty="0">
                <a:latin typeface="Arial"/>
                <a:cs typeface="Arial"/>
              </a:rPr>
              <a:t>then </a:t>
            </a:r>
            <a:r>
              <a:rPr sz="2800" spc="-15" dirty="0">
                <a:latin typeface="Arial"/>
                <a:cs typeface="Arial"/>
              </a:rPr>
              <a:t>this </a:t>
            </a:r>
            <a:r>
              <a:rPr sz="2800" spc="-80" dirty="0">
                <a:latin typeface="Arial"/>
                <a:cs typeface="Arial"/>
              </a:rPr>
              <a:t>covers </a:t>
            </a:r>
            <a:r>
              <a:rPr sz="2800" spc="-55" dirty="0">
                <a:latin typeface="Arial"/>
                <a:cs typeface="Arial"/>
              </a:rPr>
              <a:t>all </a:t>
            </a:r>
            <a:r>
              <a:rPr sz="2800" spc="85" dirty="0">
                <a:latin typeface="Arial"/>
                <a:cs typeface="Arial"/>
              </a:rPr>
              <a:t>of </a:t>
            </a:r>
            <a:r>
              <a:rPr sz="2800" spc="20" dirty="0">
                <a:latin typeface="Arial"/>
                <a:cs typeface="Arial"/>
              </a:rPr>
              <a:t>the  </a:t>
            </a:r>
            <a:r>
              <a:rPr sz="2800" spc="-50" dirty="0">
                <a:latin typeface="Arial"/>
                <a:cs typeface="Arial"/>
              </a:rPr>
              <a:t>coin </a:t>
            </a:r>
            <a:r>
              <a:rPr sz="2800" spc="-45" dirty="0">
                <a:latin typeface="Arial"/>
                <a:cs typeface="Arial"/>
              </a:rPr>
              <a:t>denominations </a:t>
            </a:r>
            <a:r>
              <a:rPr sz="2800" spc="55" dirty="0">
                <a:latin typeface="Arial"/>
                <a:cs typeface="Arial"/>
              </a:rPr>
              <a:t>that</a:t>
            </a:r>
            <a:r>
              <a:rPr sz="2800" spc="-59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we </a:t>
            </a:r>
            <a:r>
              <a:rPr sz="2800" spc="-125" dirty="0">
                <a:latin typeface="Arial"/>
                <a:cs typeface="Arial"/>
              </a:rPr>
              <a:t>use.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3450">
              <a:latin typeface="Times New Roman"/>
              <a:cs typeface="Times New Roman"/>
            </a:endParaRPr>
          </a:p>
          <a:p>
            <a:pPr marL="12700" marR="207010">
              <a:lnSpc>
                <a:spcPts val="2690"/>
              </a:lnSpc>
            </a:pPr>
            <a:r>
              <a:rPr sz="2800" spc="-85" dirty="0">
                <a:latin typeface="Arial"/>
                <a:cs typeface="Arial"/>
              </a:rPr>
              <a:t>Children</a:t>
            </a:r>
            <a:r>
              <a:rPr sz="2800" spc="-175" dirty="0">
                <a:latin typeface="Arial"/>
                <a:cs typeface="Arial"/>
              </a:rPr>
              <a:t> </a:t>
            </a:r>
            <a:r>
              <a:rPr sz="2800" spc="-85" dirty="0">
                <a:latin typeface="Arial"/>
                <a:cs typeface="Arial"/>
              </a:rPr>
              <a:t>are</a:t>
            </a:r>
            <a:r>
              <a:rPr sz="2800" spc="-175" dirty="0">
                <a:latin typeface="Arial"/>
                <a:cs typeface="Arial"/>
              </a:rPr>
              <a:t> </a:t>
            </a:r>
            <a:r>
              <a:rPr sz="2800" spc="-40" dirty="0">
                <a:latin typeface="Arial"/>
                <a:cs typeface="Arial"/>
              </a:rPr>
              <a:t>shown</a:t>
            </a:r>
            <a:r>
              <a:rPr sz="2800" spc="-165" dirty="0">
                <a:latin typeface="Arial"/>
                <a:cs typeface="Arial"/>
              </a:rPr>
              <a:t> </a:t>
            </a:r>
            <a:r>
              <a:rPr sz="2800" spc="25" dirty="0">
                <a:latin typeface="Arial"/>
                <a:cs typeface="Arial"/>
              </a:rPr>
              <a:t>how</a:t>
            </a:r>
            <a:r>
              <a:rPr sz="2800" spc="-175" dirty="0">
                <a:latin typeface="Arial"/>
                <a:cs typeface="Arial"/>
              </a:rPr>
              <a:t> </a:t>
            </a:r>
            <a:r>
              <a:rPr sz="2800" spc="-55" dirty="0">
                <a:latin typeface="Arial"/>
                <a:cs typeface="Arial"/>
              </a:rPr>
              <a:t>all</a:t>
            </a:r>
            <a:r>
              <a:rPr sz="2800" spc="-170" dirty="0">
                <a:latin typeface="Arial"/>
                <a:cs typeface="Arial"/>
              </a:rPr>
              <a:t> </a:t>
            </a:r>
            <a:r>
              <a:rPr sz="2800" spc="85" dirty="0">
                <a:latin typeface="Arial"/>
                <a:cs typeface="Arial"/>
              </a:rPr>
              <a:t>of</a:t>
            </a:r>
            <a:r>
              <a:rPr sz="2800" spc="-160" dirty="0">
                <a:latin typeface="Arial"/>
                <a:cs typeface="Arial"/>
              </a:rPr>
              <a:t> </a:t>
            </a:r>
            <a:r>
              <a:rPr sz="2800" spc="-60" dirty="0">
                <a:latin typeface="Arial"/>
                <a:cs typeface="Arial"/>
              </a:rPr>
              <a:t>these</a:t>
            </a:r>
            <a:r>
              <a:rPr sz="2800" spc="-190" dirty="0">
                <a:latin typeface="Arial"/>
                <a:cs typeface="Arial"/>
              </a:rPr>
              <a:t> </a:t>
            </a:r>
            <a:r>
              <a:rPr sz="2800" spc="-25" dirty="0">
                <a:latin typeface="Arial"/>
                <a:cs typeface="Arial"/>
              </a:rPr>
              <a:t>multiples</a:t>
            </a:r>
            <a:r>
              <a:rPr sz="2800" spc="-170" dirty="0">
                <a:latin typeface="Arial"/>
                <a:cs typeface="Arial"/>
              </a:rPr>
              <a:t> </a:t>
            </a:r>
            <a:r>
              <a:rPr sz="2800" spc="-130" dirty="0">
                <a:latin typeface="Arial"/>
                <a:cs typeface="Arial"/>
              </a:rPr>
              <a:t>can  </a:t>
            </a:r>
            <a:r>
              <a:rPr sz="2800" spc="-65" dirty="0">
                <a:latin typeface="Arial"/>
                <a:cs typeface="Arial"/>
              </a:rPr>
              <a:t>be </a:t>
            </a:r>
            <a:r>
              <a:rPr sz="2800" spc="10" dirty="0">
                <a:latin typeface="Arial"/>
                <a:cs typeface="Arial"/>
              </a:rPr>
              <a:t>found</a:t>
            </a:r>
            <a:r>
              <a:rPr sz="2800" spc="-270" dirty="0">
                <a:latin typeface="Arial"/>
                <a:cs typeface="Arial"/>
              </a:rPr>
              <a:t> </a:t>
            </a:r>
            <a:r>
              <a:rPr sz="2800" spc="-65" dirty="0">
                <a:latin typeface="Arial"/>
                <a:cs typeface="Arial"/>
              </a:rPr>
              <a:t>by:</a:t>
            </a:r>
            <a:endParaRPr sz="2800">
              <a:latin typeface="Arial"/>
              <a:cs typeface="Arial"/>
            </a:endParaRPr>
          </a:p>
          <a:p>
            <a:pPr marL="1339850" indent="-457200">
              <a:lnSpc>
                <a:spcPct val="100000"/>
              </a:lnSpc>
              <a:spcBef>
                <a:spcPts val="20"/>
              </a:spcBef>
              <a:buClr>
                <a:srgbClr val="00FFFF"/>
              </a:buClr>
              <a:buFont typeface="Symbol"/>
              <a:buChar char=""/>
              <a:tabLst>
                <a:tab pos="1339850" algn="l"/>
                <a:tab pos="1340485" algn="l"/>
              </a:tabLst>
            </a:pPr>
            <a:r>
              <a:rPr sz="2800" dirty="0">
                <a:latin typeface="Arial"/>
                <a:cs typeface="Arial"/>
              </a:rPr>
              <a:t>Multiplying </a:t>
            </a:r>
            <a:r>
              <a:rPr sz="2800" spc="-55" dirty="0">
                <a:latin typeface="Arial"/>
                <a:cs typeface="Arial"/>
              </a:rPr>
              <a:t>by</a:t>
            </a:r>
            <a:r>
              <a:rPr sz="2800" spc="-335" dirty="0">
                <a:latin typeface="Arial"/>
                <a:cs typeface="Arial"/>
              </a:rPr>
              <a:t> </a:t>
            </a:r>
            <a:r>
              <a:rPr sz="2800" spc="-305" dirty="0">
                <a:latin typeface="Arial"/>
                <a:cs typeface="Arial"/>
              </a:rPr>
              <a:t>10</a:t>
            </a:r>
            <a:endParaRPr sz="2800">
              <a:latin typeface="Arial"/>
              <a:cs typeface="Arial"/>
            </a:endParaRPr>
          </a:p>
          <a:p>
            <a:pPr marL="1339850" indent="-457200">
              <a:lnSpc>
                <a:spcPct val="100000"/>
              </a:lnSpc>
              <a:buClr>
                <a:srgbClr val="00FFFF"/>
              </a:buClr>
              <a:buFont typeface="Symbol"/>
              <a:buChar char=""/>
              <a:tabLst>
                <a:tab pos="1339850" algn="l"/>
                <a:tab pos="1340485" algn="l"/>
              </a:tabLst>
            </a:pPr>
            <a:r>
              <a:rPr sz="2800" spc="-60" dirty="0">
                <a:latin typeface="Arial"/>
                <a:cs typeface="Arial"/>
              </a:rPr>
              <a:t>halving</a:t>
            </a:r>
            <a:r>
              <a:rPr sz="2800" spc="-165" dirty="0">
                <a:latin typeface="Arial"/>
                <a:cs typeface="Arial"/>
              </a:rPr>
              <a:t> </a:t>
            </a:r>
            <a:r>
              <a:rPr sz="2800" spc="-90" dirty="0">
                <a:latin typeface="Arial"/>
                <a:cs typeface="Arial"/>
              </a:rPr>
              <a:t>and</a:t>
            </a:r>
            <a:endParaRPr sz="2800">
              <a:latin typeface="Arial"/>
              <a:cs typeface="Arial"/>
            </a:endParaRPr>
          </a:p>
          <a:p>
            <a:pPr marL="1339850" indent="-457200">
              <a:lnSpc>
                <a:spcPct val="100000"/>
              </a:lnSpc>
              <a:buClr>
                <a:srgbClr val="00FFFF"/>
              </a:buClr>
              <a:buFont typeface="Symbol"/>
              <a:buChar char=""/>
              <a:tabLst>
                <a:tab pos="1339850" algn="l"/>
                <a:tab pos="1340485" algn="l"/>
              </a:tabLst>
            </a:pPr>
            <a:r>
              <a:rPr sz="2800" spc="-25" dirty="0">
                <a:latin typeface="Arial"/>
                <a:cs typeface="Arial"/>
              </a:rPr>
              <a:t>doubling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4604">
              <a:lnSpc>
                <a:spcPct val="100000"/>
              </a:lnSpc>
              <a:spcBef>
                <a:spcPts val="105"/>
              </a:spcBef>
            </a:pPr>
            <a:r>
              <a:rPr spc="-215" dirty="0"/>
              <a:t>Coin</a:t>
            </a:r>
            <a:r>
              <a:rPr spc="-295" dirty="0"/>
              <a:t> </a:t>
            </a:r>
            <a:r>
              <a:rPr spc="10" dirty="0"/>
              <a:t>Multiplication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788667"/>
            <a:ext cx="2719705" cy="42932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226695" algn="just">
              <a:lnSpc>
                <a:spcPct val="100000"/>
              </a:lnSpc>
              <a:spcBef>
                <a:spcPts val="95"/>
              </a:spcBef>
            </a:pPr>
            <a:r>
              <a:rPr sz="2800" spc="-90" dirty="0">
                <a:latin typeface="Arial"/>
                <a:cs typeface="Arial"/>
              </a:rPr>
              <a:t>Children </a:t>
            </a:r>
            <a:r>
              <a:rPr sz="2800" spc="20" dirty="0">
                <a:latin typeface="Arial"/>
                <a:cs typeface="Arial"/>
              </a:rPr>
              <a:t>start</a:t>
            </a:r>
            <a:r>
              <a:rPr sz="2800" spc="-325" dirty="0">
                <a:latin typeface="Arial"/>
                <a:cs typeface="Arial"/>
              </a:rPr>
              <a:t> </a:t>
            </a:r>
            <a:r>
              <a:rPr sz="2800" spc="-55" dirty="0">
                <a:latin typeface="Arial"/>
                <a:cs typeface="Arial"/>
              </a:rPr>
              <a:t>by  </a:t>
            </a:r>
            <a:r>
              <a:rPr sz="2800" spc="-20" dirty="0">
                <a:latin typeface="Arial"/>
                <a:cs typeface="Arial"/>
              </a:rPr>
              <a:t>completing </a:t>
            </a:r>
            <a:r>
              <a:rPr sz="2800" spc="-190" dirty="0">
                <a:latin typeface="Arial"/>
                <a:cs typeface="Arial"/>
              </a:rPr>
              <a:t>a </a:t>
            </a:r>
            <a:r>
              <a:rPr sz="2800" spc="-580" dirty="0">
                <a:latin typeface="Arial"/>
                <a:cs typeface="Arial"/>
              </a:rPr>
              <a:t>1</a:t>
            </a:r>
            <a:r>
              <a:rPr sz="2800" spc="-560" dirty="0">
                <a:latin typeface="Arial"/>
                <a:cs typeface="Arial"/>
              </a:rPr>
              <a:t> </a:t>
            </a:r>
            <a:r>
              <a:rPr sz="2800" spc="35" dirty="0">
                <a:latin typeface="Arial"/>
                <a:cs typeface="Arial"/>
              </a:rPr>
              <a:t>&amp;  </a:t>
            </a:r>
            <a:r>
              <a:rPr sz="2800" spc="-305" dirty="0">
                <a:latin typeface="Arial"/>
                <a:cs typeface="Arial"/>
              </a:rPr>
              <a:t>10 </a:t>
            </a:r>
            <a:r>
              <a:rPr sz="2800" spc="-140" dirty="0">
                <a:latin typeface="Arial"/>
                <a:cs typeface="Arial"/>
              </a:rPr>
              <a:t>Coin</a:t>
            </a:r>
            <a:r>
              <a:rPr sz="2800" spc="-390" dirty="0">
                <a:latin typeface="Arial"/>
                <a:cs typeface="Arial"/>
              </a:rPr>
              <a:t> </a:t>
            </a:r>
            <a:r>
              <a:rPr sz="2800" spc="-165" dirty="0">
                <a:latin typeface="Arial"/>
                <a:cs typeface="Arial"/>
              </a:rPr>
              <a:t>Card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900">
              <a:latin typeface="Times New Roman"/>
              <a:cs typeface="Times New Roman"/>
            </a:endParaRPr>
          </a:p>
          <a:p>
            <a:pPr marL="12700" marR="20320">
              <a:lnSpc>
                <a:spcPct val="100000"/>
              </a:lnSpc>
            </a:pPr>
            <a:r>
              <a:rPr sz="2800" spc="-130" dirty="0">
                <a:latin typeface="Arial"/>
                <a:cs typeface="Arial"/>
              </a:rPr>
              <a:t>Then </a:t>
            </a:r>
            <a:r>
              <a:rPr sz="2800" spc="-190" dirty="0">
                <a:latin typeface="Arial"/>
                <a:cs typeface="Arial"/>
              </a:rPr>
              <a:t>a </a:t>
            </a:r>
            <a:r>
              <a:rPr sz="2800" spc="-330" dirty="0">
                <a:latin typeface="Arial"/>
                <a:cs typeface="Arial"/>
              </a:rPr>
              <a:t>1, </a:t>
            </a:r>
            <a:r>
              <a:rPr sz="2800" spc="-170" dirty="0">
                <a:latin typeface="Arial"/>
                <a:cs typeface="Arial"/>
              </a:rPr>
              <a:t>2, </a:t>
            </a:r>
            <a:r>
              <a:rPr sz="2800" spc="-140" dirty="0">
                <a:latin typeface="Arial"/>
                <a:cs typeface="Arial"/>
              </a:rPr>
              <a:t>5, </a:t>
            </a:r>
            <a:r>
              <a:rPr sz="2800" spc="35" dirty="0">
                <a:latin typeface="Arial"/>
                <a:cs typeface="Arial"/>
              </a:rPr>
              <a:t>&amp;</a:t>
            </a:r>
            <a:r>
              <a:rPr sz="2800" spc="-560" dirty="0">
                <a:latin typeface="Arial"/>
                <a:cs typeface="Arial"/>
              </a:rPr>
              <a:t> </a:t>
            </a:r>
            <a:r>
              <a:rPr sz="2800" spc="-305" dirty="0">
                <a:latin typeface="Arial"/>
                <a:cs typeface="Arial"/>
              </a:rPr>
              <a:t>10  </a:t>
            </a:r>
            <a:r>
              <a:rPr sz="2800" spc="-140" dirty="0">
                <a:latin typeface="Arial"/>
                <a:cs typeface="Arial"/>
              </a:rPr>
              <a:t>Coin</a:t>
            </a:r>
            <a:r>
              <a:rPr sz="2800" spc="-180" dirty="0">
                <a:latin typeface="Arial"/>
                <a:cs typeface="Arial"/>
              </a:rPr>
              <a:t> </a:t>
            </a:r>
            <a:r>
              <a:rPr sz="2800" spc="-165" dirty="0">
                <a:latin typeface="Arial"/>
                <a:cs typeface="Arial"/>
              </a:rPr>
              <a:t>Card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900">
              <a:latin typeface="Times New Roman"/>
              <a:cs typeface="Times New Roman"/>
            </a:endParaRPr>
          </a:p>
          <a:p>
            <a:pPr marL="12700" marR="5715">
              <a:lnSpc>
                <a:spcPct val="100000"/>
              </a:lnSpc>
            </a:pPr>
            <a:r>
              <a:rPr sz="2800" spc="-145" dirty="0">
                <a:latin typeface="Arial"/>
                <a:cs typeface="Arial"/>
              </a:rPr>
              <a:t>They </a:t>
            </a:r>
            <a:r>
              <a:rPr sz="2800" spc="5" dirty="0">
                <a:latin typeface="Arial"/>
                <a:cs typeface="Arial"/>
              </a:rPr>
              <a:t>then  </a:t>
            </a:r>
            <a:r>
              <a:rPr sz="2800" spc="-65" dirty="0">
                <a:latin typeface="Arial"/>
                <a:cs typeface="Arial"/>
              </a:rPr>
              <a:t>progress </a:t>
            </a:r>
            <a:r>
              <a:rPr sz="2800" spc="45" dirty="0">
                <a:latin typeface="Arial"/>
                <a:cs typeface="Arial"/>
              </a:rPr>
              <a:t>onto</a:t>
            </a:r>
            <a:r>
              <a:rPr sz="2800" spc="-365" dirty="0">
                <a:latin typeface="Arial"/>
                <a:cs typeface="Arial"/>
              </a:rPr>
              <a:t> </a:t>
            </a:r>
            <a:r>
              <a:rPr sz="2800" spc="20" dirty="0">
                <a:latin typeface="Arial"/>
                <a:cs typeface="Arial"/>
              </a:rPr>
              <a:t>the  </a:t>
            </a:r>
            <a:r>
              <a:rPr sz="2800" spc="35" dirty="0">
                <a:latin typeface="Arial"/>
                <a:cs typeface="Arial"/>
              </a:rPr>
              <a:t>full </a:t>
            </a:r>
            <a:r>
              <a:rPr sz="2800" spc="-140" dirty="0">
                <a:latin typeface="Arial"/>
                <a:cs typeface="Arial"/>
              </a:rPr>
              <a:t>Coin</a:t>
            </a:r>
            <a:r>
              <a:rPr sz="2800" spc="-385" dirty="0">
                <a:latin typeface="Arial"/>
                <a:cs typeface="Arial"/>
              </a:rPr>
              <a:t> </a:t>
            </a:r>
            <a:r>
              <a:rPr sz="2800" spc="-165" dirty="0">
                <a:latin typeface="Arial"/>
                <a:cs typeface="Arial"/>
              </a:rPr>
              <a:t>Card</a:t>
            </a:r>
            <a:endParaRPr sz="28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4349750" y="1593850"/>
          <a:ext cx="2550160" cy="46945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75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5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39445"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600" spc="-395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3600" spc="-2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3600" spc="-180" dirty="0">
                          <a:latin typeface="Arial"/>
                          <a:cs typeface="Arial"/>
                        </a:rPr>
                        <a:t>26</a:t>
                      </a:r>
                      <a:endParaRPr sz="3600">
                        <a:latin typeface="Arial"/>
                        <a:cs typeface="Arial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5795"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600" dirty="0">
                          <a:latin typeface="Arial"/>
                          <a:cs typeface="Arial"/>
                        </a:rPr>
                        <a:t>1</a:t>
                      </a:r>
                      <a:endParaRPr sz="3600">
                        <a:latin typeface="Arial"/>
                        <a:cs typeface="Arial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600" spc="-175" dirty="0">
                          <a:latin typeface="Arial"/>
                          <a:cs typeface="Arial"/>
                        </a:rPr>
                        <a:t>26</a:t>
                      </a:r>
                      <a:endParaRPr sz="3600">
                        <a:latin typeface="Arial"/>
                        <a:cs typeface="Arial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98425">
                        <a:lnSpc>
                          <a:spcPts val="3690"/>
                        </a:lnSpc>
                      </a:pPr>
                      <a:r>
                        <a:rPr sz="3600" dirty="0">
                          <a:latin typeface="Arial"/>
                          <a:cs typeface="Arial"/>
                        </a:rPr>
                        <a:t>2</a:t>
                      </a:r>
                      <a:endParaRPr sz="3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ts val="3690"/>
                        </a:lnSpc>
                      </a:pPr>
                      <a:r>
                        <a:rPr sz="3600" spc="-300" dirty="0">
                          <a:latin typeface="Arial"/>
                          <a:cs typeface="Arial"/>
                        </a:rPr>
                        <a:t>52</a:t>
                      </a:r>
                      <a:endParaRPr sz="3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8005">
                <a:tc>
                  <a:txBody>
                    <a:bodyPr/>
                    <a:lstStyle/>
                    <a:p>
                      <a:pPr marL="98425">
                        <a:lnSpc>
                          <a:spcPts val="3690"/>
                        </a:lnSpc>
                      </a:pPr>
                      <a:r>
                        <a:rPr sz="3600" dirty="0">
                          <a:latin typeface="Arial"/>
                          <a:cs typeface="Arial"/>
                        </a:rPr>
                        <a:t>5</a:t>
                      </a:r>
                      <a:endParaRPr sz="3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ts val="3690"/>
                        </a:lnSpc>
                      </a:pPr>
                      <a:r>
                        <a:rPr sz="3600" spc="-345" dirty="0">
                          <a:latin typeface="Arial"/>
                          <a:cs typeface="Arial"/>
                        </a:rPr>
                        <a:t>130</a:t>
                      </a:r>
                      <a:endParaRPr sz="3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98425">
                        <a:lnSpc>
                          <a:spcPts val="3690"/>
                        </a:lnSpc>
                      </a:pPr>
                      <a:r>
                        <a:rPr sz="3600" spc="-385" dirty="0">
                          <a:latin typeface="Arial"/>
                          <a:cs typeface="Arial"/>
                        </a:rPr>
                        <a:t>10</a:t>
                      </a:r>
                      <a:endParaRPr sz="3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ts val="3690"/>
                        </a:lnSpc>
                      </a:pPr>
                      <a:r>
                        <a:rPr sz="3600" spc="-125" dirty="0">
                          <a:latin typeface="Arial"/>
                          <a:cs typeface="Arial"/>
                        </a:rPr>
                        <a:t>260</a:t>
                      </a:r>
                      <a:endParaRPr sz="3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98425">
                        <a:lnSpc>
                          <a:spcPts val="3690"/>
                        </a:lnSpc>
                      </a:pPr>
                      <a:r>
                        <a:rPr sz="3600" spc="-180" dirty="0">
                          <a:latin typeface="Arial"/>
                          <a:cs typeface="Arial"/>
                        </a:rPr>
                        <a:t>20</a:t>
                      </a:r>
                      <a:endParaRPr sz="3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ts val="3690"/>
                        </a:lnSpc>
                      </a:pPr>
                      <a:r>
                        <a:rPr sz="3600" spc="-204" dirty="0">
                          <a:latin typeface="Arial"/>
                          <a:cs typeface="Arial"/>
                        </a:rPr>
                        <a:t>520</a:t>
                      </a:r>
                      <a:endParaRPr sz="3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98425">
                        <a:lnSpc>
                          <a:spcPts val="3690"/>
                        </a:lnSpc>
                      </a:pPr>
                      <a:r>
                        <a:rPr sz="3600" spc="-135" dirty="0">
                          <a:latin typeface="Arial"/>
                          <a:cs typeface="Arial"/>
                        </a:rPr>
                        <a:t>50</a:t>
                      </a:r>
                      <a:endParaRPr sz="3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ts val="3690"/>
                        </a:lnSpc>
                      </a:pPr>
                      <a:r>
                        <a:rPr sz="3600" spc="-265" dirty="0">
                          <a:latin typeface="Arial"/>
                          <a:cs typeface="Arial"/>
                        </a:rPr>
                        <a:t>1300</a:t>
                      </a:r>
                      <a:endParaRPr sz="3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66750">
                <a:tc>
                  <a:txBody>
                    <a:bodyPr/>
                    <a:lstStyle/>
                    <a:p>
                      <a:pPr marL="98425">
                        <a:lnSpc>
                          <a:spcPts val="3690"/>
                        </a:lnSpc>
                      </a:pPr>
                      <a:r>
                        <a:rPr sz="3600" spc="-265" dirty="0">
                          <a:latin typeface="Arial"/>
                          <a:cs typeface="Arial"/>
                        </a:rPr>
                        <a:t>100</a:t>
                      </a:r>
                      <a:endParaRPr sz="3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ts val="3690"/>
                        </a:lnSpc>
                      </a:pPr>
                      <a:r>
                        <a:rPr sz="3600" spc="-100" dirty="0">
                          <a:latin typeface="Arial"/>
                          <a:cs typeface="Arial"/>
                        </a:rPr>
                        <a:t>2600</a:t>
                      </a:r>
                      <a:endParaRPr sz="3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6489191" y="2993135"/>
            <a:ext cx="829056" cy="20787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641592" y="3625596"/>
            <a:ext cx="829055" cy="20772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414515" y="2421635"/>
            <a:ext cx="830580" cy="20772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3999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8600" y="228600"/>
            <a:ext cx="8696325" cy="2468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046851" y="1824101"/>
            <a:ext cx="2876550" cy="714375"/>
          </a:xfrm>
          <a:custGeom>
            <a:avLst/>
            <a:gdLst/>
            <a:ahLst/>
            <a:cxnLst/>
            <a:rect l="l" t="t" r="r" b="b"/>
            <a:pathLst>
              <a:path w="2876550" h="714375">
                <a:moveTo>
                  <a:pt x="2876550" y="0"/>
                </a:moveTo>
                <a:lnTo>
                  <a:pt x="2870073" y="0"/>
                </a:lnTo>
                <a:lnTo>
                  <a:pt x="2748915" y="20065"/>
                </a:lnTo>
                <a:lnTo>
                  <a:pt x="2625598" y="42290"/>
                </a:lnTo>
                <a:lnTo>
                  <a:pt x="2370454" y="91439"/>
                </a:lnTo>
                <a:lnTo>
                  <a:pt x="2102612" y="149478"/>
                </a:lnTo>
                <a:lnTo>
                  <a:pt x="1821942" y="216535"/>
                </a:lnTo>
                <a:lnTo>
                  <a:pt x="1564767" y="281177"/>
                </a:lnTo>
                <a:lnTo>
                  <a:pt x="841882" y="444246"/>
                </a:lnTo>
                <a:lnTo>
                  <a:pt x="620776" y="488823"/>
                </a:lnTo>
                <a:lnTo>
                  <a:pt x="199771" y="566927"/>
                </a:lnTo>
                <a:lnTo>
                  <a:pt x="0" y="600456"/>
                </a:lnTo>
                <a:lnTo>
                  <a:pt x="270001" y="638428"/>
                </a:lnTo>
                <a:lnTo>
                  <a:pt x="397510" y="654050"/>
                </a:lnTo>
                <a:lnTo>
                  <a:pt x="644144" y="680847"/>
                </a:lnTo>
                <a:lnTo>
                  <a:pt x="873759" y="698626"/>
                </a:lnTo>
                <a:lnTo>
                  <a:pt x="984250" y="705358"/>
                </a:lnTo>
                <a:lnTo>
                  <a:pt x="1092707" y="709802"/>
                </a:lnTo>
                <a:lnTo>
                  <a:pt x="1296797" y="714375"/>
                </a:lnTo>
                <a:lnTo>
                  <a:pt x="1394587" y="714375"/>
                </a:lnTo>
                <a:lnTo>
                  <a:pt x="1583817" y="709802"/>
                </a:lnTo>
                <a:lnTo>
                  <a:pt x="1673098" y="705358"/>
                </a:lnTo>
                <a:lnTo>
                  <a:pt x="1843277" y="692023"/>
                </a:lnTo>
                <a:lnTo>
                  <a:pt x="1926081" y="683006"/>
                </a:lnTo>
                <a:lnTo>
                  <a:pt x="2083434" y="660781"/>
                </a:lnTo>
                <a:lnTo>
                  <a:pt x="2232279" y="633984"/>
                </a:lnTo>
                <a:lnTo>
                  <a:pt x="2372614" y="602741"/>
                </a:lnTo>
                <a:lnTo>
                  <a:pt x="2506599" y="566927"/>
                </a:lnTo>
                <a:lnTo>
                  <a:pt x="2634106" y="526796"/>
                </a:lnTo>
                <a:lnTo>
                  <a:pt x="2755265" y="482091"/>
                </a:lnTo>
                <a:lnTo>
                  <a:pt x="2872231" y="435228"/>
                </a:lnTo>
                <a:lnTo>
                  <a:pt x="2876550" y="433070"/>
                </a:lnTo>
                <a:lnTo>
                  <a:pt x="2876550" y="0"/>
                </a:lnTo>
                <a:close/>
              </a:path>
            </a:pathLst>
          </a:custGeom>
          <a:solidFill>
            <a:srgbClr val="76B6F1">
              <a:alpha val="2901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619375" y="1697101"/>
            <a:ext cx="5543550" cy="849630"/>
          </a:xfrm>
          <a:custGeom>
            <a:avLst/>
            <a:gdLst/>
            <a:ahLst/>
            <a:cxnLst/>
            <a:rect l="l" t="t" r="r" b="b"/>
            <a:pathLst>
              <a:path w="5543550" h="849630">
                <a:moveTo>
                  <a:pt x="852424" y="0"/>
                </a:moveTo>
                <a:lnTo>
                  <a:pt x="684402" y="0"/>
                </a:lnTo>
                <a:lnTo>
                  <a:pt x="527176" y="4445"/>
                </a:lnTo>
                <a:lnTo>
                  <a:pt x="380492" y="11049"/>
                </a:lnTo>
                <a:lnTo>
                  <a:pt x="244475" y="22225"/>
                </a:lnTo>
                <a:lnTo>
                  <a:pt x="116967" y="35560"/>
                </a:lnTo>
                <a:lnTo>
                  <a:pt x="0" y="53466"/>
                </a:lnTo>
                <a:lnTo>
                  <a:pt x="333756" y="95758"/>
                </a:lnTo>
                <a:lnTo>
                  <a:pt x="692912" y="155956"/>
                </a:lnTo>
                <a:lnTo>
                  <a:pt x="1077722" y="234061"/>
                </a:lnTo>
                <a:lnTo>
                  <a:pt x="1281684" y="278638"/>
                </a:lnTo>
                <a:lnTo>
                  <a:pt x="1866264" y="421259"/>
                </a:lnTo>
                <a:lnTo>
                  <a:pt x="2559177" y="575056"/>
                </a:lnTo>
                <a:lnTo>
                  <a:pt x="2722879" y="606298"/>
                </a:lnTo>
                <a:lnTo>
                  <a:pt x="2878074" y="637539"/>
                </a:lnTo>
                <a:lnTo>
                  <a:pt x="3031109" y="666496"/>
                </a:lnTo>
                <a:lnTo>
                  <a:pt x="3324479" y="715518"/>
                </a:lnTo>
                <a:lnTo>
                  <a:pt x="3464687" y="737743"/>
                </a:lnTo>
                <a:lnTo>
                  <a:pt x="3732529" y="773429"/>
                </a:lnTo>
                <a:lnTo>
                  <a:pt x="3985514" y="804672"/>
                </a:lnTo>
                <a:lnTo>
                  <a:pt x="4106672" y="815848"/>
                </a:lnTo>
                <a:lnTo>
                  <a:pt x="4336160" y="833627"/>
                </a:lnTo>
                <a:lnTo>
                  <a:pt x="4446778" y="840359"/>
                </a:lnTo>
                <a:lnTo>
                  <a:pt x="4659249" y="849249"/>
                </a:lnTo>
                <a:lnTo>
                  <a:pt x="4856988" y="849249"/>
                </a:lnTo>
                <a:lnTo>
                  <a:pt x="5044058" y="844803"/>
                </a:lnTo>
                <a:lnTo>
                  <a:pt x="5133340" y="840359"/>
                </a:lnTo>
                <a:lnTo>
                  <a:pt x="5220461" y="833627"/>
                </a:lnTo>
                <a:lnTo>
                  <a:pt x="5466969" y="806958"/>
                </a:lnTo>
                <a:lnTo>
                  <a:pt x="5543550" y="795782"/>
                </a:lnTo>
                <a:lnTo>
                  <a:pt x="5297043" y="764539"/>
                </a:lnTo>
                <a:lnTo>
                  <a:pt x="5035550" y="726694"/>
                </a:lnTo>
                <a:lnTo>
                  <a:pt x="4467986" y="628523"/>
                </a:lnTo>
                <a:lnTo>
                  <a:pt x="4159757" y="566165"/>
                </a:lnTo>
                <a:lnTo>
                  <a:pt x="3834511" y="497077"/>
                </a:lnTo>
                <a:lnTo>
                  <a:pt x="2850388" y="263016"/>
                </a:lnTo>
                <a:lnTo>
                  <a:pt x="2582545" y="204977"/>
                </a:lnTo>
                <a:lnTo>
                  <a:pt x="2327529" y="155956"/>
                </a:lnTo>
                <a:lnTo>
                  <a:pt x="2204212" y="133731"/>
                </a:lnTo>
                <a:lnTo>
                  <a:pt x="2083053" y="113664"/>
                </a:lnTo>
                <a:lnTo>
                  <a:pt x="1966214" y="95758"/>
                </a:lnTo>
                <a:lnTo>
                  <a:pt x="1628266" y="51181"/>
                </a:lnTo>
                <a:lnTo>
                  <a:pt x="1417827" y="31114"/>
                </a:lnTo>
                <a:lnTo>
                  <a:pt x="1220089" y="15494"/>
                </a:lnTo>
                <a:lnTo>
                  <a:pt x="1030859" y="4445"/>
                </a:lnTo>
                <a:lnTo>
                  <a:pt x="852424" y="0"/>
                </a:lnTo>
                <a:close/>
              </a:path>
            </a:pathLst>
          </a:custGeom>
          <a:solidFill>
            <a:srgbClr val="76B6F1">
              <a:alpha val="3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28925" y="1708150"/>
            <a:ext cx="5467350" cy="774700"/>
          </a:xfrm>
          <a:custGeom>
            <a:avLst/>
            <a:gdLst/>
            <a:ahLst/>
            <a:cxnLst/>
            <a:rect l="l" t="t" r="r" b="b"/>
            <a:pathLst>
              <a:path w="5467350" h="774700">
                <a:moveTo>
                  <a:pt x="0" y="78104"/>
                </a:moveTo>
                <a:lnTo>
                  <a:pt x="19176" y="73660"/>
                </a:lnTo>
                <a:lnTo>
                  <a:pt x="76581" y="62484"/>
                </a:lnTo>
                <a:lnTo>
                  <a:pt x="174370" y="46862"/>
                </a:lnTo>
                <a:lnTo>
                  <a:pt x="238125" y="37973"/>
                </a:lnTo>
                <a:lnTo>
                  <a:pt x="312419" y="29083"/>
                </a:lnTo>
                <a:lnTo>
                  <a:pt x="395350" y="22351"/>
                </a:lnTo>
                <a:lnTo>
                  <a:pt x="490982" y="15621"/>
                </a:lnTo>
                <a:lnTo>
                  <a:pt x="595249" y="8889"/>
                </a:lnTo>
                <a:lnTo>
                  <a:pt x="712088" y="4445"/>
                </a:lnTo>
                <a:lnTo>
                  <a:pt x="839597" y="2286"/>
                </a:lnTo>
                <a:lnTo>
                  <a:pt x="977773" y="0"/>
                </a:lnTo>
                <a:lnTo>
                  <a:pt x="1126616" y="2286"/>
                </a:lnTo>
                <a:lnTo>
                  <a:pt x="1286002" y="6730"/>
                </a:lnTo>
                <a:lnTo>
                  <a:pt x="1458214" y="15621"/>
                </a:lnTo>
                <a:lnTo>
                  <a:pt x="1641094" y="26797"/>
                </a:lnTo>
                <a:lnTo>
                  <a:pt x="1834514" y="44703"/>
                </a:lnTo>
                <a:lnTo>
                  <a:pt x="2040636" y="64770"/>
                </a:lnTo>
                <a:lnTo>
                  <a:pt x="2259584" y="89280"/>
                </a:lnTo>
                <a:lnTo>
                  <a:pt x="2489200" y="118363"/>
                </a:lnTo>
                <a:lnTo>
                  <a:pt x="2731516" y="154050"/>
                </a:lnTo>
                <a:lnTo>
                  <a:pt x="2984500" y="194183"/>
                </a:lnTo>
                <a:lnTo>
                  <a:pt x="3250184" y="241173"/>
                </a:lnTo>
                <a:lnTo>
                  <a:pt x="3528695" y="296925"/>
                </a:lnTo>
                <a:lnTo>
                  <a:pt x="3819905" y="357250"/>
                </a:lnTo>
                <a:lnTo>
                  <a:pt x="4123944" y="424179"/>
                </a:lnTo>
                <a:lnTo>
                  <a:pt x="4440682" y="500125"/>
                </a:lnTo>
                <a:lnTo>
                  <a:pt x="4770120" y="582676"/>
                </a:lnTo>
                <a:lnTo>
                  <a:pt x="5112384" y="674242"/>
                </a:lnTo>
                <a:lnTo>
                  <a:pt x="5467350" y="77470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608701" y="1695450"/>
            <a:ext cx="3308350" cy="650875"/>
          </a:xfrm>
          <a:custGeom>
            <a:avLst/>
            <a:gdLst/>
            <a:ahLst/>
            <a:cxnLst/>
            <a:rect l="l" t="t" r="r" b="b"/>
            <a:pathLst>
              <a:path w="3308350" h="650875">
                <a:moveTo>
                  <a:pt x="0" y="650875"/>
                </a:moveTo>
                <a:lnTo>
                  <a:pt x="95631" y="624077"/>
                </a:lnTo>
                <a:lnTo>
                  <a:pt x="357124" y="554989"/>
                </a:lnTo>
                <a:lnTo>
                  <a:pt x="537845" y="508253"/>
                </a:lnTo>
                <a:lnTo>
                  <a:pt x="746251" y="456946"/>
                </a:lnTo>
                <a:lnTo>
                  <a:pt x="978026" y="401192"/>
                </a:lnTo>
                <a:lnTo>
                  <a:pt x="1226693" y="340995"/>
                </a:lnTo>
                <a:lnTo>
                  <a:pt x="1490345" y="283083"/>
                </a:lnTo>
                <a:lnTo>
                  <a:pt x="1760474" y="225171"/>
                </a:lnTo>
                <a:lnTo>
                  <a:pt x="2036826" y="171576"/>
                </a:lnTo>
                <a:lnTo>
                  <a:pt x="2311146" y="120396"/>
                </a:lnTo>
                <a:lnTo>
                  <a:pt x="2447163" y="98044"/>
                </a:lnTo>
                <a:lnTo>
                  <a:pt x="2578989" y="75819"/>
                </a:lnTo>
                <a:lnTo>
                  <a:pt x="2710815" y="57912"/>
                </a:lnTo>
                <a:lnTo>
                  <a:pt x="2838450" y="40132"/>
                </a:lnTo>
                <a:lnTo>
                  <a:pt x="2963799" y="26797"/>
                </a:lnTo>
                <a:lnTo>
                  <a:pt x="3082925" y="15621"/>
                </a:lnTo>
                <a:lnTo>
                  <a:pt x="3197732" y="6730"/>
                </a:lnTo>
                <a:lnTo>
                  <a:pt x="3308350" y="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11137" y="1679575"/>
            <a:ext cx="8723630" cy="1330325"/>
          </a:xfrm>
          <a:custGeom>
            <a:avLst/>
            <a:gdLst/>
            <a:ahLst/>
            <a:cxnLst/>
            <a:rect l="l" t="t" r="r" b="b"/>
            <a:pathLst>
              <a:path w="8723630" h="1330325">
                <a:moveTo>
                  <a:pt x="1556067" y="0"/>
                </a:moveTo>
                <a:lnTo>
                  <a:pt x="1402778" y="0"/>
                </a:lnTo>
                <a:lnTo>
                  <a:pt x="1257998" y="4445"/>
                </a:lnTo>
                <a:lnTo>
                  <a:pt x="1121854" y="11175"/>
                </a:lnTo>
                <a:lnTo>
                  <a:pt x="874890" y="33527"/>
                </a:lnTo>
                <a:lnTo>
                  <a:pt x="762063" y="49149"/>
                </a:lnTo>
                <a:lnTo>
                  <a:pt x="659891" y="64770"/>
                </a:lnTo>
                <a:lnTo>
                  <a:pt x="564095" y="82550"/>
                </a:lnTo>
                <a:lnTo>
                  <a:pt x="478955" y="102615"/>
                </a:lnTo>
                <a:lnTo>
                  <a:pt x="398068" y="120523"/>
                </a:lnTo>
                <a:lnTo>
                  <a:pt x="327812" y="140588"/>
                </a:lnTo>
                <a:lnTo>
                  <a:pt x="206476" y="178562"/>
                </a:lnTo>
                <a:lnTo>
                  <a:pt x="157518" y="196469"/>
                </a:lnTo>
                <a:lnTo>
                  <a:pt x="51092" y="241046"/>
                </a:lnTo>
                <a:lnTo>
                  <a:pt x="0" y="267842"/>
                </a:lnTo>
                <a:lnTo>
                  <a:pt x="0" y="1330325"/>
                </a:lnTo>
                <a:lnTo>
                  <a:pt x="8718994" y="1330325"/>
                </a:lnTo>
                <a:lnTo>
                  <a:pt x="8723312" y="1323594"/>
                </a:lnTo>
                <a:lnTo>
                  <a:pt x="8723312" y="850391"/>
                </a:lnTo>
                <a:lnTo>
                  <a:pt x="7182167" y="850391"/>
                </a:lnTo>
                <a:lnTo>
                  <a:pt x="7043737" y="848233"/>
                </a:lnTo>
                <a:lnTo>
                  <a:pt x="6899084" y="843788"/>
                </a:lnTo>
                <a:lnTo>
                  <a:pt x="6749986" y="837057"/>
                </a:lnTo>
                <a:lnTo>
                  <a:pt x="6594665" y="825880"/>
                </a:lnTo>
                <a:lnTo>
                  <a:pt x="6260401" y="792352"/>
                </a:lnTo>
                <a:lnTo>
                  <a:pt x="5900737" y="745489"/>
                </a:lnTo>
                <a:lnTo>
                  <a:pt x="5709094" y="716534"/>
                </a:lnTo>
                <a:lnTo>
                  <a:pt x="5509069" y="683005"/>
                </a:lnTo>
                <a:lnTo>
                  <a:pt x="5302567" y="645033"/>
                </a:lnTo>
                <a:lnTo>
                  <a:pt x="4861877" y="558038"/>
                </a:lnTo>
                <a:lnTo>
                  <a:pt x="4387151" y="453136"/>
                </a:lnTo>
                <a:lnTo>
                  <a:pt x="4136072" y="395097"/>
                </a:lnTo>
                <a:lnTo>
                  <a:pt x="3614483" y="267842"/>
                </a:lnTo>
                <a:lnTo>
                  <a:pt x="3122739" y="165226"/>
                </a:lnTo>
                <a:lnTo>
                  <a:pt x="2892869" y="124967"/>
                </a:lnTo>
                <a:lnTo>
                  <a:pt x="2673667" y="91566"/>
                </a:lnTo>
                <a:lnTo>
                  <a:pt x="2462847" y="62484"/>
                </a:lnTo>
                <a:lnTo>
                  <a:pt x="2262822" y="40132"/>
                </a:lnTo>
                <a:lnTo>
                  <a:pt x="2073338" y="22351"/>
                </a:lnTo>
                <a:lnTo>
                  <a:pt x="1720024" y="2286"/>
                </a:lnTo>
                <a:lnTo>
                  <a:pt x="1556067" y="0"/>
                </a:lnTo>
                <a:close/>
              </a:path>
              <a:path w="8723630" h="1330325">
                <a:moveTo>
                  <a:pt x="8723312" y="569213"/>
                </a:moveTo>
                <a:lnTo>
                  <a:pt x="8638222" y="604901"/>
                </a:lnTo>
                <a:lnTo>
                  <a:pt x="8557323" y="636142"/>
                </a:lnTo>
                <a:lnTo>
                  <a:pt x="8472106" y="665099"/>
                </a:lnTo>
                <a:lnTo>
                  <a:pt x="8295449" y="718692"/>
                </a:lnTo>
                <a:lnTo>
                  <a:pt x="8201850" y="743330"/>
                </a:lnTo>
                <a:lnTo>
                  <a:pt x="8005889" y="783463"/>
                </a:lnTo>
                <a:lnTo>
                  <a:pt x="7901622" y="801370"/>
                </a:lnTo>
                <a:lnTo>
                  <a:pt x="7680261" y="828166"/>
                </a:lnTo>
                <a:lnTo>
                  <a:pt x="7441882" y="845947"/>
                </a:lnTo>
                <a:lnTo>
                  <a:pt x="7314120" y="850391"/>
                </a:lnTo>
                <a:lnTo>
                  <a:pt x="8723312" y="850391"/>
                </a:lnTo>
                <a:lnTo>
                  <a:pt x="8723312" y="56921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68312" y="3989449"/>
            <a:ext cx="1943100" cy="27478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588125" y="238125"/>
            <a:ext cx="2341626" cy="33115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635375" y="314325"/>
            <a:ext cx="2289175" cy="323532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765925" y="3497262"/>
            <a:ext cx="2163826" cy="30607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84150" y="765175"/>
            <a:ext cx="3108325" cy="21971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410458" y="4889372"/>
            <a:ext cx="249999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86360">
              <a:lnSpc>
                <a:spcPct val="100000"/>
              </a:lnSpc>
              <a:spcBef>
                <a:spcPts val="100"/>
              </a:spcBef>
            </a:pPr>
            <a:r>
              <a:rPr sz="3600" b="1" spc="-30" dirty="0">
                <a:latin typeface="Arial"/>
                <a:cs typeface="Arial"/>
              </a:rPr>
              <a:t>Big </a:t>
            </a:r>
            <a:r>
              <a:rPr sz="3600" b="1" spc="105" dirty="0">
                <a:latin typeface="Arial"/>
                <a:cs typeface="Arial"/>
              </a:rPr>
              <a:t>Maths  </a:t>
            </a:r>
            <a:r>
              <a:rPr sz="3600" b="1" spc="125" dirty="0">
                <a:latin typeface="Arial"/>
                <a:cs typeface="Arial"/>
              </a:rPr>
              <a:t>Cha</a:t>
            </a:r>
            <a:r>
              <a:rPr sz="3600" b="1" spc="65" dirty="0">
                <a:latin typeface="Arial"/>
                <a:cs typeface="Arial"/>
              </a:rPr>
              <a:t>r</a:t>
            </a:r>
            <a:r>
              <a:rPr sz="3600" b="1" spc="-45" dirty="0">
                <a:latin typeface="Arial"/>
                <a:cs typeface="Arial"/>
              </a:rPr>
              <a:t>a</a:t>
            </a:r>
            <a:r>
              <a:rPr sz="3600" b="1" spc="-60" dirty="0">
                <a:latin typeface="Arial"/>
                <a:cs typeface="Arial"/>
              </a:rPr>
              <a:t>c</a:t>
            </a:r>
            <a:r>
              <a:rPr sz="3600" b="1" spc="70" dirty="0">
                <a:latin typeface="Arial"/>
                <a:cs typeface="Arial"/>
              </a:rPr>
              <a:t>ters</a:t>
            </a:r>
            <a:endParaRPr sz="36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45363" y="3132835"/>
            <a:ext cx="445579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843020" algn="l"/>
              </a:tabLst>
            </a:pPr>
            <a:r>
              <a:rPr sz="2400" b="1" spc="-50" dirty="0">
                <a:latin typeface="Arial"/>
                <a:cs typeface="Arial"/>
              </a:rPr>
              <a:t>Squi</a:t>
            </a:r>
            <a:r>
              <a:rPr sz="2400" b="1" spc="-70" dirty="0">
                <a:latin typeface="Arial"/>
                <a:cs typeface="Arial"/>
              </a:rPr>
              <a:t>g</a:t>
            </a:r>
            <a:r>
              <a:rPr sz="2400" b="1" spc="-15" dirty="0">
                <a:latin typeface="Arial"/>
                <a:cs typeface="Arial"/>
              </a:rPr>
              <a:t>glew</a:t>
            </a:r>
            <a:r>
              <a:rPr sz="2400" b="1" spc="-5" dirty="0">
                <a:latin typeface="Arial"/>
                <a:cs typeface="Arial"/>
              </a:rPr>
              <a:t>o</a:t>
            </a:r>
            <a:r>
              <a:rPr sz="2400" b="1" spc="320" dirty="0">
                <a:latin typeface="Arial"/>
                <a:cs typeface="Arial"/>
              </a:rPr>
              <a:t>r</a:t>
            </a:r>
            <a:r>
              <a:rPr sz="2400" b="1" spc="260" dirty="0">
                <a:latin typeface="Arial"/>
                <a:cs typeface="Arial"/>
              </a:rPr>
              <a:t>t</a:t>
            </a:r>
            <a:r>
              <a:rPr sz="2400" b="1" spc="30" dirty="0">
                <a:latin typeface="Arial"/>
                <a:cs typeface="Arial"/>
              </a:rPr>
              <a:t>h</a:t>
            </a:r>
            <a:r>
              <a:rPr sz="2400" b="1" dirty="0">
                <a:latin typeface="Arial"/>
                <a:cs typeface="Arial"/>
              </a:rPr>
              <a:t>	</a:t>
            </a:r>
            <a:r>
              <a:rPr sz="3600" b="1" spc="217" baseline="-55555" dirty="0">
                <a:latin typeface="Arial"/>
                <a:cs typeface="Arial"/>
              </a:rPr>
              <a:t>PIM</a:t>
            </a:r>
            <a:endParaRPr sz="3600" baseline="-55555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088248" y="527050"/>
            <a:ext cx="8515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65" dirty="0">
                <a:latin typeface="Arial"/>
                <a:cs typeface="Arial"/>
              </a:rPr>
              <a:t>Mully</a:t>
            </a:r>
            <a:endParaRPr sz="24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097381" y="6373774"/>
            <a:ext cx="77279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135" dirty="0">
                <a:latin typeface="Arial"/>
                <a:cs typeface="Arial"/>
              </a:rPr>
              <a:t>POM</a:t>
            </a:r>
            <a:endParaRPr sz="24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379334" y="6020816"/>
            <a:ext cx="9385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45" dirty="0">
                <a:latin typeface="Arial"/>
                <a:cs typeface="Arial"/>
              </a:rPr>
              <a:t>Count</a:t>
            </a:r>
            <a:endParaRPr sz="24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112634" y="6386576"/>
            <a:ext cx="147383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20" dirty="0">
                <a:latin typeface="Arial"/>
                <a:cs typeface="Arial"/>
              </a:rPr>
              <a:t>Fourways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47166" y="1897507"/>
            <a:ext cx="4074160" cy="3830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Arial"/>
                <a:cs typeface="Arial"/>
              </a:rPr>
              <a:t>This friendly alien is </a:t>
            </a:r>
            <a:r>
              <a:rPr sz="2400" dirty="0">
                <a:latin typeface="Arial"/>
                <a:cs typeface="Arial"/>
              </a:rPr>
              <a:t>PIM, the  </a:t>
            </a:r>
            <a:r>
              <a:rPr sz="2400" spc="-5" dirty="0">
                <a:latin typeface="Arial"/>
                <a:cs typeface="Arial"/>
              </a:rPr>
              <a:t>'principle </a:t>
            </a:r>
            <a:r>
              <a:rPr sz="2400" dirty="0">
                <a:latin typeface="Arial"/>
                <a:cs typeface="Arial"/>
              </a:rPr>
              <a:t>of </a:t>
            </a:r>
            <a:r>
              <a:rPr sz="2400" spc="-5" dirty="0">
                <a:latin typeface="Arial"/>
                <a:cs typeface="Arial"/>
              </a:rPr>
              <a:t>irrelevant </a:t>
            </a:r>
            <a:r>
              <a:rPr sz="2400" dirty="0">
                <a:latin typeface="Arial"/>
                <a:cs typeface="Arial"/>
              </a:rPr>
              <a:t>matter'!  </a:t>
            </a:r>
            <a:r>
              <a:rPr sz="2400" spc="-5" dirty="0">
                <a:latin typeface="Arial"/>
                <a:cs typeface="Arial"/>
              </a:rPr>
              <a:t>That means </a:t>
            </a:r>
            <a:r>
              <a:rPr sz="2400" dirty="0">
                <a:latin typeface="Arial"/>
                <a:cs typeface="Arial"/>
              </a:rPr>
              <a:t>that </a:t>
            </a:r>
            <a:r>
              <a:rPr sz="2400" spc="-5" dirty="0">
                <a:latin typeface="Arial"/>
                <a:cs typeface="Arial"/>
              </a:rPr>
              <a:t>number</a:t>
            </a:r>
            <a:r>
              <a:rPr sz="2400" spc="-3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facts  stay </a:t>
            </a:r>
            <a:r>
              <a:rPr sz="2400" spc="-5" dirty="0">
                <a:latin typeface="Arial"/>
                <a:cs typeface="Arial"/>
              </a:rPr>
              <a:t>the same and </a:t>
            </a:r>
            <a:r>
              <a:rPr sz="2400" dirty="0">
                <a:latin typeface="Arial"/>
                <a:cs typeface="Arial"/>
              </a:rPr>
              <a:t>it </a:t>
            </a:r>
            <a:r>
              <a:rPr sz="2400" spc="-5" dirty="0">
                <a:latin typeface="Arial"/>
                <a:cs typeface="Arial"/>
              </a:rPr>
              <a:t>doesn't  </a:t>
            </a:r>
            <a:r>
              <a:rPr sz="2400" dirty="0">
                <a:latin typeface="Arial"/>
                <a:cs typeface="Arial"/>
              </a:rPr>
              <a:t>matter </a:t>
            </a:r>
            <a:r>
              <a:rPr sz="2400" spc="-5" dirty="0">
                <a:latin typeface="Arial"/>
                <a:cs typeface="Arial"/>
              </a:rPr>
              <a:t>what </a:t>
            </a:r>
            <a:r>
              <a:rPr sz="2400" dirty="0">
                <a:latin typeface="Arial"/>
                <a:cs typeface="Arial"/>
              </a:rPr>
              <a:t>you are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counting: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3500">
              <a:latin typeface="Times New Roman"/>
              <a:cs typeface="Times New Roman"/>
            </a:endParaRPr>
          </a:p>
          <a:p>
            <a:pPr marL="12700" marR="445770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3+4=7 is true </a:t>
            </a:r>
            <a:r>
              <a:rPr sz="2400" dirty="0">
                <a:latin typeface="Arial"/>
                <a:cs typeface="Arial"/>
              </a:rPr>
              <a:t>if </a:t>
            </a:r>
            <a:r>
              <a:rPr sz="2400" spc="-5" dirty="0">
                <a:latin typeface="Arial"/>
                <a:cs typeface="Arial"/>
              </a:rPr>
              <a:t>you are  counting dogs, chocolates,  </a:t>
            </a:r>
            <a:r>
              <a:rPr sz="2400" dirty="0">
                <a:latin typeface="Arial"/>
                <a:cs typeface="Arial"/>
              </a:rPr>
              <a:t>metres, boys, </a:t>
            </a:r>
            <a:r>
              <a:rPr sz="2400" spc="-5" dirty="0">
                <a:latin typeface="Arial"/>
                <a:cs typeface="Arial"/>
              </a:rPr>
              <a:t>girls or  teachers!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58134" y="580136"/>
            <a:ext cx="242951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/>
              <a:t>Meet</a:t>
            </a:r>
            <a:r>
              <a:rPr spc="-350" dirty="0"/>
              <a:t> </a:t>
            </a:r>
            <a:r>
              <a:rPr spc="-175" dirty="0"/>
              <a:t>Pim!</a:t>
            </a:r>
          </a:p>
        </p:txBody>
      </p:sp>
      <p:sp>
        <p:nvSpPr>
          <p:cNvPr id="4" name="object 4"/>
          <p:cNvSpPr/>
          <p:nvPr/>
        </p:nvSpPr>
        <p:spPr>
          <a:xfrm>
            <a:off x="5249926" y="1590675"/>
            <a:ext cx="3279775" cy="47783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675251" y="2144774"/>
            <a:ext cx="3233674" cy="47132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59791" y="1487804"/>
            <a:ext cx="399542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Arial"/>
                <a:cs typeface="Arial"/>
              </a:rPr>
              <a:t>Pom is Pim's friend. He helps  children learn specific</a:t>
            </a:r>
            <a:r>
              <a:rPr sz="2400" spc="3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maths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7686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vocabulary so </a:t>
            </a:r>
            <a:r>
              <a:rPr dirty="0"/>
              <a:t>that they</a:t>
            </a:r>
            <a:r>
              <a:rPr spc="-25" dirty="0"/>
              <a:t> </a:t>
            </a:r>
            <a:r>
              <a:rPr spc="-5" dirty="0"/>
              <a:t>can  talk about their </a:t>
            </a:r>
            <a:r>
              <a:rPr dirty="0"/>
              <a:t>maths. The  </a:t>
            </a:r>
            <a:r>
              <a:rPr spc="-5" dirty="0"/>
              <a:t>space on his </a:t>
            </a:r>
            <a:r>
              <a:rPr dirty="0"/>
              <a:t>tummy </a:t>
            </a:r>
            <a:r>
              <a:rPr spc="-5" dirty="0"/>
              <a:t>is </a:t>
            </a:r>
            <a:r>
              <a:rPr dirty="0"/>
              <a:t>for  </a:t>
            </a:r>
            <a:r>
              <a:rPr spc="-5" dirty="0"/>
              <a:t>multiples!</a:t>
            </a:r>
          </a:p>
          <a:p>
            <a:pPr marL="12700" marR="5080">
              <a:lnSpc>
                <a:spcPct val="100000"/>
              </a:lnSpc>
              <a:spcBef>
                <a:spcPts val="575"/>
              </a:spcBef>
            </a:pPr>
            <a:r>
              <a:rPr spc="-5" dirty="0"/>
              <a:t>Pom helps </a:t>
            </a:r>
            <a:r>
              <a:rPr dirty="0"/>
              <a:t>the </a:t>
            </a:r>
            <a:r>
              <a:rPr spc="-5" dirty="0"/>
              <a:t>children </a:t>
            </a:r>
            <a:r>
              <a:rPr dirty="0"/>
              <a:t>to  </a:t>
            </a:r>
            <a:r>
              <a:rPr spc="-5" dirty="0"/>
              <a:t>learn about </a:t>
            </a:r>
            <a:r>
              <a:rPr dirty="0"/>
              <a:t>factors, </a:t>
            </a:r>
            <a:r>
              <a:rPr spc="-5" dirty="0"/>
              <a:t>square  numbers and prime</a:t>
            </a:r>
            <a:r>
              <a:rPr spc="25" dirty="0"/>
              <a:t> </a:t>
            </a:r>
            <a:r>
              <a:rPr spc="-5" dirty="0"/>
              <a:t>numbers.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259791" y="5365800"/>
            <a:ext cx="402272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Arial"/>
                <a:cs typeface="Arial"/>
              </a:rPr>
              <a:t>When </a:t>
            </a:r>
            <a:r>
              <a:rPr sz="2400" dirty="0">
                <a:latin typeface="Arial"/>
                <a:cs typeface="Arial"/>
              </a:rPr>
              <a:t>Pom </a:t>
            </a:r>
            <a:r>
              <a:rPr sz="2400" spc="-5" dirty="0">
                <a:latin typeface="Arial"/>
                <a:cs typeface="Arial"/>
              </a:rPr>
              <a:t>is </a:t>
            </a:r>
            <a:r>
              <a:rPr sz="2400" dirty="0">
                <a:latin typeface="Arial"/>
                <a:cs typeface="Arial"/>
              </a:rPr>
              <a:t>left </a:t>
            </a:r>
            <a:r>
              <a:rPr sz="2400" spc="-5" dirty="0">
                <a:latin typeface="Arial"/>
                <a:cs typeface="Arial"/>
              </a:rPr>
              <a:t>with only  </a:t>
            </a:r>
            <a:r>
              <a:rPr sz="2400" dirty="0">
                <a:latin typeface="Arial"/>
                <a:cs typeface="Arial"/>
              </a:rPr>
              <a:t>two factors </a:t>
            </a:r>
            <a:r>
              <a:rPr sz="2400" spc="-5" dirty="0">
                <a:latin typeface="Arial"/>
                <a:cs typeface="Arial"/>
              </a:rPr>
              <a:t>the number on</a:t>
            </a:r>
            <a:r>
              <a:rPr sz="2400" spc="-5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his  </a:t>
            </a:r>
            <a:r>
              <a:rPr sz="2400" dirty="0">
                <a:latin typeface="Arial"/>
                <a:cs typeface="Arial"/>
              </a:rPr>
              <a:t>tummy </a:t>
            </a:r>
            <a:r>
              <a:rPr sz="2400" spc="-5" dirty="0">
                <a:latin typeface="Arial"/>
                <a:cs typeface="Arial"/>
              </a:rPr>
              <a:t>is a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prime.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263646" y="580136"/>
            <a:ext cx="262001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/>
              <a:t>Meet</a:t>
            </a:r>
            <a:r>
              <a:rPr spc="-360" dirty="0"/>
              <a:t> </a:t>
            </a:r>
            <a:r>
              <a:rPr spc="-165" dirty="0"/>
              <a:t>Pom!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102222" y="4375226"/>
            <a:ext cx="38163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60" dirty="0">
                <a:solidFill>
                  <a:srgbClr val="FF0000"/>
                </a:solidFill>
                <a:latin typeface="Arial"/>
                <a:cs typeface="Arial"/>
              </a:rPr>
              <a:t>36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453509" y="4049725"/>
            <a:ext cx="19304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240" dirty="0">
                <a:solidFill>
                  <a:srgbClr val="FF0000"/>
                </a:solidFill>
                <a:latin typeface="Arial"/>
                <a:cs typeface="Arial"/>
              </a:rPr>
              <a:t>3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392548" y="4759578"/>
            <a:ext cx="31559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420" dirty="0">
                <a:solidFill>
                  <a:srgbClr val="FF0000"/>
                </a:solidFill>
                <a:latin typeface="Arial"/>
                <a:cs typeface="Arial"/>
              </a:rPr>
              <a:t>12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052564" y="2514345"/>
            <a:ext cx="19621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220" dirty="0">
                <a:solidFill>
                  <a:srgbClr val="FF0000"/>
                </a:solidFill>
                <a:latin typeface="Arial"/>
                <a:cs typeface="Arial"/>
              </a:rPr>
              <a:t>2</a:t>
            </a:r>
            <a:endParaRPr sz="2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644510" y="3109722"/>
            <a:ext cx="3352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345" dirty="0">
                <a:solidFill>
                  <a:srgbClr val="FF0000"/>
                </a:solidFill>
                <a:latin typeface="Arial"/>
                <a:cs typeface="Arial"/>
              </a:rPr>
              <a:t>18</a:t>
            </a:r>
            <a:endParaRPr sz="2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975472" y="3984752"/>
            <a:ext cx="21653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60" dirty="0">
                <a:solidFill>
                  <a:srgbClr val="FF0000"/>
                </a:solidFill>
                <a:latin typeface="Arial"/>
                <a:cs typeface="Arial"/>
              </a:rPr>
              <a:t>4</a:t>
            </a:r>
            <a:endParaRPr sz="2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872221" y="4897577"/>
            <a:ext cx="21336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85" dirty="0">
                <a:solidFill>
                  <a:srgbClr val="FF0000"/>
                </a:solidFill>
                <a:latin typeface="Arial"/>
                <a:cs typeface="Arial"/>
              </a:rPr>
              <a:t>9</a:t>
            </a:r>
            <a:endParaRPr sz="2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739765" y="2252217"/>
            <a:ext cx="10591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689610" algn="l"/>
              </a:tabLst>
            </a:pPr>
            <a:r>
              <a:rPr sz="2800" b="1" spc="-625" dirty="0">
                <a:solidFill>
                  <a:srgbClr val="FF0000"/>
                </a:solidFill>
                <a:latin typeface="Arial"/>
                <a:cs typeface="Arial"/>
              </a:rPr>
              <a:t>1	</a:t>
            </a:r>
            <a:r>
              <a:rPr sz="2800" b="1" spc="-155" dirty="0">
                <a:solidFill>
                  <a:srgbClr val="FF0000"/>
                </a:solidFill>
                <a:latin typeface="Arial"/>
                <a:cs typeface="Arial"/>
              </a:rPr>
              <a:t>36</a:t>
            </a:r>
            <a:endParaRPr sz="2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190615" y="5607507"/>
            <a:ext cx="21336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80" dirty="0">
                <a:solidFill>
                  <a:srgbClr val="FF0000"/>
                </a:solidFill>
                <a:latin typeface="Arial"/>
                <a:cs typeface="Arial"/>
              </a:rPr>
              <a:t>6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157726" y="2654300"/>
            <a:ext cx="4556125" cy="26432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59791" y="2173986"/>
            <a:ext cx="3599815" cy="23298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85115" marR="357505" indent="-272415">
              <a:lnSpc>
                <a:spcPct val="100000"/>
              </a:lnSpc>
              <a:spcBef>
                <a:spcPts val="95"/>
              </a:spcBef>
              <a:buClr>
                <a:srgbClr val="00FFFF"/>
              </a:buClr>
              <a:buFont typeface="Symbol"/>
              <a:buChar char=""/>
              <a:tabLst>
                <a:tab pos="285750" algn="l"/>
              </a:tabLst>
            </a:pPr>
            <a:r>
              <a:rPr sz="2800" dirty="0">
                <a:latin typeface="Arial"/>
                <a:cs typeface="Arial"/>
              </a:rPr>
              <a:t>Squiggleworth,</a:t>
            </a:r>
            <a:r>
              <a:rPr sz="2800" spc="-7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the  Place </a:t>
            </a:r>
            <a:r>
              <a:rPr sz="2800" spc="-45" dirty="0">
                <a:latin typeface="Arial"/>
                <a:cs typeface="Arial"/>
              </a:rPr>
              <a:t>Value</a:t>
            </a:r>
            <a:r>
              <a:rPr sz="2800" spc="-1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Pet!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00FFFF"/>
              </a:buClr>
              <a:buFont typeface="Symbol"/>
              <a:buChar char=""/>
            </a:pPr>
            <a:endParaRPr sz="4050">
              <a:latin typeface="Times New Roman"/>
              <a:cs typeface="Times New Roman"/>
            </a:endParaRPr>
          </a:p>
          <a:p>
            <a:pPr marL="285115" marR="5080" indent="-272415">
              <a:lnSpc>
                <a:spcPct val="100000"/>
              </a:lnSpc>
              <a:spcBef>
                <a:spcPts val="5"/>
              </a:spcBef>
              <a:buClr>
                <a:srgbClr val="00FFFF"/>
              </a:buClr>
              <a:buFont typeface="Symbol"/>
              <a:buChar char=""/>
              <a:tabLst>
                <a:tab pos="285750" algn="l"/>
              </a:tabLst>
            </a:pPr>
            <a:r>
              <a:rPr sz="2800" spc="-5" dirty="0">
                <a:latin typeface="Arial"/>
                <a:cs typeface="Arial"/>
              </a:rPr>
              <a:t>What is </a:t>
            </a:r>
            <a:r>
              <a:rPr sz="2800" dirty="0">
                <a:latin typeface="Arial"/>
                <a:cs typeface="Arial"/>
              </a:rPr>
              <a:t>that</a:t>
            </a:r>
            <a:r>
              <a:rPr sz="2800" spc="-4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squiggle  worth?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062352" y="580136"/>
            <a:ext cx="501967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/>
              <a:t>Meet</a:t>
            </a:r>
            <a:r>
              <a:rPr spc="-350" dirty="0"/>
              <a:t> </a:t>
            </a:r>
            <a:r>
              <a:rPr spc="-45" dirty="0"/>
              <a:t>Squiggleworth!</a:t>
            </a: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5388228" y="3982263"/>
          <a:ext cx="2348228" cy="11906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80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99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02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62940">
                <a:tc>
                  <a:txBody>
                    <a:bodyPr/>
                    <a:lstStyle/>
                    <a:p>
                      <a:pPr marR="273050" algn="r">
                        <a:lnSpc>
                          <a:spcPts val="3329"/>
                        </a:lnSpc>
                      </a:pPr>
                      <a:r>
                        <a:rPr sz="3600" b="1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36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34645" algn="r">
                        <a:lnSpc>
                          <a:spcPts val="3329"/>
                        </a:lnSpc>
                      </a:pPr>
                      <a:r>
                        <a:rPr sz="3600" b="1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36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76555">
                        <a:lnSpc>
                          <a:spcPts val="3329"/>
                        </a:lnSpc>
                      </a:pPr>
                      <a:r>
                        <a:rPr sz="3600" b="1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9</a:t>
                      </a:r>
                      <a:endParaRPr sz="36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7685">
                <a:tc>
                  <a:txBody>
                    <a:bodyPr/>
                    <a:lstStyle/>
                    <a:p>
                      <a:pPr marR="259079" algn="r">
                        <a:lnSpc>
                          <a:spcPct val="100000"/>
                        </a:lnSpc>
                        <a:spcBef>
                          <a:spcPts val="960"/>
                        </a:spcBef>
                      </a:pPr>
                      <a:r>
                        <a:rPr sz="2400" b="1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400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21920" marB="0"/>
                </a:tc>
                <a:tc>
                  <a:txBody>
                    <a:bodyPr/>
                    <a:lstStyle/>
                    <a:p>
                      <a:pPr marR="329565" algn="r">
                        <a:lnSpc>
                          <a:spcPct val="100000"/>
                        </a:lnSpc>
                        <a:spcBef>
                          <a:spcPts val="1095"/>
                        </a:spcBef>
                      </a:pPr>
                      <a:r>
                        <a:rPr sz="2400" b="1" spc="-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30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39065" marB="0"/>
                </a:tc>
                <a:tc>
                  <a:txBody>
                    <a:bodyPr/>
                    <a:lstStyle/>
                    <a:p>
                      <a:pPr marL="337185">
                        <a:lnSpc>
                          <a:spcPct val="100000"/>
                        </a:lnSpc>
                        <a:spcBef>
                          <a:spcPts val="1070"/>
                        </a:spcBef>
                      </a:pPr>
                      <a:r>
                        <a:rPr sz="2400" b="1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9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3589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9791" y="2173986"/>
            <a:ext cx="4075429" cy="1305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85115" marR="5080" indent="-272415">
              <a:lnSpc>
                <a:spcPct val="100000"/>
              </a:lnSpc>
              <a:spcBef>
                <a:spcPts val="95"/>
              </a:spcBef>
              <a:buClr>
                <a:srgbClr val="00FFFF"/>
              </a:buClr>
              <a:buFont typeface="Symbol"/>
              <a:buChar char=""/>
              <a:tabLst>
                <a:tab pos="285750" algn="l"/>
              </a:tabLst>
            </a:pPr>
            <a:r>
              <a:rPr sz="2800" spc="-5" dirty="0">
                <a:latin typeface="Arial"/>
                <a:cs typeface="Arial"/>
              </a:rPr>
              <a:t>Mully helps children to  put numbers in order  and work with</a:t>
            </a:r>
            <a:r>
              <a:rPr sz="2800" spc="1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multiples.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42765" y="580136"/>
            <a:ext cx="146113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35" dirty="0"/>
              <a:t>Mully!</a:t>
            </a:r>
          </a:p>
        </p:txBody>
      </p:sp>
      <p:sp>
        <p:nvSpPr>
          <p:cNvPr id="4" name="object 4"/>
          <p:cNvSpPr/>
          <p:nvPr/>
        </p:nvSpPr>
        <p:spPr>
          <a:xfrm>
            <a:off x="5478526" y="1846326"/>
            <a:ext cx="2625725" cy="41925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46426" y="580136"/>
            <a:ext cx="384556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14" dirty="0"/>
              <a:t>Count</a:t>
            </a:r>
            <a:r>
              <a:rPr spc="-360" dirty="0"/>
              <a:t> </a:t>
            </a:r>
            <a:r>
              <a:rPr spc="-145" dirty="0"/>
              <a:t>Fourways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7418" y="2776854"/>
            <a:ext cx="244919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25" dirty="0">
                <a:latin typeface="Arial"/>
                <a:cs typeface="Arial"/>
              </a:rPr>
              <a:t>rapidly </a:t>
            </a:r>
            <a:r>
              <a:rPr sz="1800" spc="-80" dirty="0">
                <a:latin typeface="Arial"/>
                <a:cs typeface="Arial"/>
              </a:rPr>
              <a:t>advances </a:t>
            </a:r>
            <a:r>
              <a:rPr sz="1800" spc="-120" dirty="0">
                <a:latin typeface="Arial"/>
                <a:cs typeface="Arial"/>
              </a:rPr>
              <a:t>a</a:t>
            </a:r>
            <a:r>
              <a:rPr sz="1800" spc="-320" dirty="0">
                <a:latin typeface="Arial"/>
                <a:cs typeface="Arial"/>
              </a:rPr>
              <a:t> </a:t>
            </a:r>
            <a:r>
              <a:rPr sz="1800" spc="-30" dirty="0">
                <a:latin typeface="Arial"/>
                <a:cs typeface="Arial"/>
              </a:rPr>
              <a:t>child’s  </a:t>
            </a:r>
            <a:r>
              <a:rPr sz="1800" spc="-55" dirty="0">
                <a:latin typeface="Arial"/>
                <a:cs typeface="Arial"/>
              </a:rPr>
              <a:t>numeracy.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72592" y="3924045"/>
            <a:ext cx="27019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105" dirty="0">
                <a:latin typeface="Arial"/>
                <a:cs typeface="Arial"/>
              </a:rPr>
              <a:t>The </a:t>
            </a:r>
            <a:r>
              <a:rPr sz="1800" spc="25" dirty="0">
                <a:latin typeface="Arial"/>
                <a:cs typeface="Arial"/>
              </a:rPr>
              <a:t>four </a:t>
            </a:r>
            <a:r>
              <a:rPr sz="1800" spc="-65" dirty="0">
                <a:latin typeface="Arial"/>
                <a:cs typeface="Arial"/>
              </a:rPr>
              <a:t>ways </a:t>
            </a:r>
            <a:r>
              <a:rPr sz="1800" spc="-55" dirty="0">
                <a:latin typeface="Arial"/>
                <a:cs typeface="Arial"/>
              </a:rPr>
              <a:t>are:</a:t>
            </a:r>
            <a:r>
              <a:rPr sz="1800" spc="-36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counting  </a:t>
            </a:r>
            <a:r>
              <a:rPr sz="1800" spc="-20" dirty="0">
                <a:latin typeface="Arial"/>
                <a:cs typeface="Arial"/>
              </a:rPr>
              <a:t>in </a:t>
            </a:r>
            <a:r>
              <a:rPr sz="1800" spc="-150" dirty="0">
                <a:latin typeface="Arial"/>
                <a:cs typeface="Arial"/>
              </a:rPr>
              <a:t>10s, </a:t>
            </a:r>
            <a:r>
              <a:rPr sz="1800" spc="-105" dirty="0">
                <a:latin typeface="Arial"/>
                <a:cs typeface="Arial"/>
              </a:rPr>
              <a:t>5s, </a:t>
            </a:r>
            <a:r>
              <a:rPr sz="1800" spc="-165" dirty="0">
                <a:latin typeface="Arial"/>
                <a:cs typeface="Arial"/>
              </a:rPr>
              <a:t>2s </a:t>
            </a:r>
            <a:r>
              <a:rPr sz="1800" spc="-55" dirty="0">
                <a:latin typeface="Arial"/>
                <a:cs typeface="Arial"/>
              </a:rPr>
              <a:t>and</a:t>
            </a:r>
            <a:r>
              <a:rPr sz="1800" spc="-160" dirty="0">
                <a:latin typeface="Arial"/>
                <a:cs typeface="Arial"/>
              </a:rPr>
              <a:t> </a:t>
            </a:r>
            <a:r>
              <a:rPr sz="1800" spc="-125" dirty="0">
                <a:latin typeface="Arial"/>
                <a:cs typeface="Arial"/>
              </a:rPr>
              <a:t>25s.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77418" y="1469263"/>
            <a:ext cx="7604759" cy="13335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935855" marR="5080">
              <a:lnSpc>
                <a:spcPct val="100000"/>
              </a:lnSpc>
              <a:spcBef>
                <a:spcPts val="100"/>
              </a:spcBef>
            </a:pPr>
            <a:r>
              <a:rPr sz="1800" spc="-100" dirty="0">
                <a:latin typeface="Arial"/>
                <a:cs typeface="Arial"/>
              </a:rPr>
              <a:t>Use </a:t>
            </a:r>
            <a:r>
              <a:rPr sz="1800" spc="-80" dirty="0">
                <a:latin typeface="Arial"/>
                <a:cs typeface="Arial"/>
              </a:rPr>
              <a:t>Pim </a:t>
            </a:r>
            <a:r>
              <a:rPr sz="1800" spc="-20" dirty="0">
                <a:latin typeface="Arial"/>
                <a:cs typeface="Arial"/>
              </a:rPr>
              <a:t>principle </a:t>
            </a:r>
            <a:r>
              <a:rPr sz="1800" spc="75" dirty="0">
                <a:latin typeface="Arial"/>
                <a:cs typeface="Arial"/>
              </a:rPr>
              <a:t>to </a:t>
            </a:r>
            <a:r>
              <a:rPr sz="1800" spc="-25" dirty="0">
                <a:latin typeface="Arial"/>
                <a:cs typeface="Arial"/>
              </a:rPr>
              <a:t>show  children</a:t>
            </a:r>
            <a:r>
              <a:rPr sz="1800" spc="-130" dirty="0">
                <a:latin typeface="Arial"/>
                <a:cs typeface="Arial"/>
              </a:rPr>
              <a:t> </a:t>
            </a:r>
            <a:r>
              <a:rPr sz="1800" spc="15" dirty="0">
                <a:latin typeface="Arial"/>
                <a:cs typeface="Arial"/>
              </a:rPr>
              <a:t>how</a:t>
            </a:r>
            <a:r>
              <a:rPr sz="1800" spc="-140" dirty="0">
                <a:latin typeface="Arial"/>
                <a:cs typeface="Arial"/>
              </a:rPr>
              <a:t> </a:t>
            </a:r>
            <a:r>
              <a:rPr sz="1800" spc="75" dirty="0">
                <a:latin typeface="Arial"/>
                <a:cs typeface="Arial"/>
              </a:rPr>
              <a:t>to</a:t>
            </a:r>
            <a:r>
              <a:rPr sz="1800" spc="-120" dirty="0">
                <a:latin typeface="Arial"/>
                <a:cs typeface="Arial"/>
              </a:rPr>
              <a:t> </a:t>
            </a:r>
            <a:r>
              <a:rPr sz="1800" spc="-50" dirty="0">
                <a:latin typeface="Arial"/>
                <a:cs typeface="Arial"/>
              </a:rPr>
              <a:t>swap</a:t>
            </a:r>
            <a:r>
              <a:rPr sz="1800" spc="-130" dirty="0">
                <a:latin typeface="Arial"/>
                <a:cs typeface="Arial"/>
              </a:rPr>
              <a:t> </a:t>
            </a:r>
            <a:r>
              <a:rPr sz="1800" spc="-160" dirty="0">
                <a:latin typeface="Arial"/>
                <a:cs typeface="Arial"/>
              </a:rPr>
              <a:t>2s</a:t>
            </a:r>
            <a:r>
              <a:rPr sz="1800" spc="-130" dirty="0">
                <a:latin typeface="Arial"/>
                <a:cs typeface="Arial"/>
              </a:rPr>
              <a:t> </a:t>
            </a:r>
            <a:r>
              <a:rPr sz="1800" spc="50" dirty="0">
                <a:latin typeface="Arial"/>
                <a:cs typeface="Arial"/>
              </a:rPr>
              <a:t>for  </a:t>
            </a:r>
            <a:r>
              <a:rPr sz="1800" spc="-100" dirty="0">
                <a:latin typeface="Arial"/>
                <a:cs typeface="Arial"/>
              </a:rPr>
              <a:t>20s, </a:t>
            </a:r>
            <a:r>
              <a:rPr sz="1800" spc="20" dirty="0">
                <a:latin typeface="Arial"/>
                <a:cs typeface="Arial"/>
              </a:rPr>
              <a:t>or </a:t>
            </a:r>
            <a:r>
              <a:rPr sz="1800" spc="-90" dirty="0">
                <a:latin typeface="Arial"/>
                <a:cs typeface="Arial"/>
              </a:rPr>
              <a:t>200s </a:t>
            </a:r>
            <a:r>
              <a:rPr sz="1800" spc="20" dirty="0">
                <a:latin typeface="Arial"/>
                <a:cs typeface="Arial"/>
              </a:rPr>
              <a:t>or</a:t>
            </a:r>
            <a:r>
              <a:rPr sz="1800" spc="-300" dirty="0">
                <a:latin typeface="Arial"/>
                <a:cs typeface="Arial"/>
              </a:rPr>
              <a:t> </a:t>
            </a:r>
            <a:r>
              <a:rPr sz="1800" spc="-90" dirty="0">
                <a:latin typeface="Arial"/>
                <a:cs typeface="Arial"/>
              </a:rPr>
              <a:t>0.2s.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1655"/>
              </a:lnSpc>
            </a:pPr>
            <a:r>
              <a:rPr sz="1800" spc="-55" dirty="0">
                <a:latin typeface="Arial"/>
                <a:cs typeface="Arial"/>
              </a:rPr>
              <a:t>Learning</a:t>
            </a:r>
            <a:r>
              <a:rPr sz="1800" spc="-120" dirty="0">
                <a:latin typeface="Arial"/>
                <a:cs typeface="Arial"/>
              </a:rPr>
              <a:t> </a:t>
            </a:r>
            <a:r>
              <a:rPr sz="1800" spc="75" dirty="0">
                <a:latin typeface="Arial"/>
                <a:cs typeface="Arial"/>
              </a:rPr>
              <a:t>to</a:t>
            </a:r>
            <a:r>
              <a:rPr sz="1800" spc="-114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count</a:t>
            </a:r>
            <a:r>
              <a:rPr sz="1800" spc="-120" dirty="0">
                <a:latin typeface="Arial"/>
                <a:cs typeface="Arial"/>
              </a:rPr>
              <a:t> </a:t>
            </a:r>
            <a:r>
              <a:rPr sz="1800" spc="35" dirty="0">
                <a:latin typeface="Arial"/>
                <a:cs typeface="Arial"/>
              </a:rPr>
              <a:t>out</a:t>
            </a:r>
            <a:r>
              <a:rPr sz="1800" spc="-120" dirty="0">
                <a:latin typeface="Arial"/>
                <a:cs typeface="Arial"/>
              </a:rPr>
              <a:t> </a:t>
            </a:r>
            <a:r>
              <a:rPr sz="1800" spc="-15" dirty="0">
                <a:latin typeface="Arial"/>
                <a:cs typeface="Arial"/>
              </a:rPr>
              <a:t>loud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spc="-20" dirty="0">
                <a:latin typeface="Arial"/>
                <a:cs typeface="Arial"/>
              </a:rPr>
              <a:t>in </a:t>
            </a:r>
            <a:r>
              <a:rPr sz="1800" spc="25" dirty="0">
                <a:latin typeface="Arial"/>
                <a:cs typeface="Arial"/>
              </a:rPr>
              <a:t>four </a:t>
            </a:r>
            <a:r>
              <a:rPr sz="1800" spc="-15" dirty="0">
                <a:latin typeface="Arial"/>
                <a:cs typeface="Arial"/>
              </a:rPr>
              <a:t>particular</a:t>
            </a:r>
            <a:r>
              <a:rPr sz="1800" spc="-370" dirty="0">
                <a:latin typeface="Arial"/>
                <a:cs typeface="Arial"/>
              </a:rPr>
              <a:t> </a:t>
            </a:r>
            <a:r>
              <a:rPr sz="1800" spc="-65" dirty="0">
                <a:latin typeface="Arial"/>
                <a:cs typeface="Arial"/>
              </a:rPr>
              <a:t>ways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866257" y="2828290"/>
            <a:ext cx="274256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spc="-55" dirty="0">
                <a:latin typeface="Arial"/>
                <a:cs typeface="Arial"/>
              </a:rPr>
              <a:t>Children are </a:t>
            </a:r>
            <a:r>
              <a:rPr sz="1800" spc="-65" dirty="0">
                <a:latin typeface="Arial"/>
                <a:cs typeface="Arial"/>
              </a:rPr>
              <a:t>also </a:t>
            </a:r>
            <a:r>
              <a:rPr sz="1800" spc="-60" dirty="0">
                <a:latin typeface="Arial"/>
                <a:cs typeface="Arial"/>
              </a:rPr>
              <a:t>coached</a:t>
            </a:r>
            <a:r>
              <a:rPr sz="1800" spc="-345" dirty="0">
                <a:latin typeface="Arial"/>
                <a:cs typeface="Arial"/>
              </a:rPr>
              <a:t> </a:t>
            </a:r>
            <a:r>
              <a:rPr sz="1800" spc="75" dirty="0">
                <a:latin typeface="Arial"/>
                <a:cs typeface="Arial"/>
              </a:rPr>
              <a:t>to  </a:t>
            </a:r>
            <a:r>
              <a:rPr sz="1800" dirty="0">
                <a:latin typeface="Arial"/>
                <a:cs typeface="Arial"/>
              </a:rPr>
              <a:t>count</a:t>
            </a:r>
            <a:r>
              <a:rPr sz="1800" spc="-375" dirty="0">
                <a:latin typeface="Arial"/>
                <a:cs typeface="Arial"/>
              </a:rPr>
              <a:t> </a:t>
            </a:r>
            <a:r>
              <a:rPr sz="1800" spc="-20" dirty="0">
                <a:latin typeface="Arial"/>
                <a:cs typeface="Arial"/>
              </a:rPr>
              <a:t>in </a:t>
            </a:r>
            <a:r>
              <a:rPr sz="1800" spc="-65" dirty="0">
                <a:latin typeface="Arial"/>
                <a:cs typeface="Arial"/>
              </a:rPr>
              <a:t>ones </a:t>
            </a:r>
            <a:r>
              <a:rPr sz="1800" spc="-55" dirty="0">
                <a:latin typeface="Arial"/>
                <a:cs typeface="Arial"/>
              </a:rPr>
              <a:t>and </a:t>
            </a:r>
            <a:r>
              <a:rPr sz="1800" spc="5" dirty="0">
                <a:latin typeface="Arial"/>
                <a:cs typeface="Arial"/>
              </a:rPr>
              <a:t>therefore  </a:t>
            </a:r>
            <a:r>
              <a:rPr sz="1800" spc="-150" dirty="0">
                <a:latin typeface="Arial"/>
                <a:cs typeface="Arial"/>
              </a:rPr>
              <a:t>10s, </a:t>
            </a:r>
            <a:r>
              <a:rPr sz="1800" spc="-120" dirty="0">
                <a:latin typeface="Arial"/>
                <a:cs typeface="Arial"/>
              </a:rPr>
              <a:t>100, </a:t>
            </a:r>
            <a:r>
              <a:rPr sz="1800" spc="-150" dirty="0">
                <a:latin typeface="Arial"/>
                <a:cs typeface="Arial"/>
              </a:rPr>
              <a:t>0.1s</a:t>
            </a:r>
            <a:r>
              <a:rPr sz="1800" spc="-90" dirty="0">
                <a:latin typeface="Arial"/>
                <a:cs typeface="Arial"/>
              </a:rPr>
              <a:t> </a:t>
            </a:r>
            <a:r>
              <a:rPr sz="1800" spc="-25" dirty="0">
                <a:latin typeface="Arial"/>
                <a:cs typeface="Arial"/>
              </a:rPr>
              <a:t>etc.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34429" y="4247845"/>
            <a:ext cx="266319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25" dirty="0">
                <a:latin typeface="Arial"/>
                <a:cs typeface="Arial"/>
              </a:rPr>
              <a:t>As </a:t>
            </a:r>
            <a:r>
              <a:rPr sz="1800" dirty="0">
                <a:latin typeface="Arial"/>
                <a:cs typeface="Arial"/>
              </a:rPr>
              <a:t>well </a:t>
            </a:r>
            <a:r>
              <a:rPr sz="1800" spc="-135" dirty="0">
                <a:latin typeface="Arial"/>
                <a:cs typeface="Arial"/>
              </a:rPr>
              <a:t>as </a:t>
            </a:r>
            <a:r>
              <a:rPr sz="1800" spc="-20" dirty="0">
                <a:latin typeface="Arial"/>
                <a:cs typeface="Arial"/>
              </a:rPr>
              <a:t>in </a:t>
            </a:r>
            <a:r>
              <a:rPr sz="1800" spc="-110" dirty="0">
                <a:latin typeface="Arial"/>
                <a:cs typeface="Arial"/>
              </a:rPr>
              <a:t>5s. </a:t>
            </a:r>
            <a:r>
              <a:rPr sz="1800" spc="-140" dirty="0">
                <a:latin typeface="Arial"/>
                <a:cs typeface="Arial"/>
              </a:rPr>
              <a:t>So </a:t>
            </a:r>
            <a:r>
              <a:rPr sz="1800" spc="-10" dirty="0">
                <a:latin typeface="Arial"/>
                <a:cs typeface="Arial"/>
              </a:rPr>
              <a:t>they</a:t>
            </a:r>
            <a:r>
              <a:rPr sz="1800" spc="-325" dirty="0">
                <a:latin typeface="Arial"/>
                <a:cs typeface="Arial"/>
              </a:rPr>
              <a:t> </a:t>
            </a:r>
            <a:r>
              <a:rPr sz="1800" spc="-80" dirty="0">
                <a:latin typeface="Arial"/>
                <a:cs typeface="Arial"/>
              </a:rPr>
              <a:t>can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"/>
                <a:cs typeface="Arial"/>
              </a:rPr>
              <a:t>count</a:t>
            </a:r>
            <a:r>
              <a:rPr sz="1800" spc="-390" dirty="0">
                <a:latin typeface="Arial"/>
                <a:cs typeface="Arial"/>
              </a:rPr>
              <a:t> </a:t>
            </a:r>
            <a:r>
              <a:rPr sz="1800" spc="-20" dirty="0">
                <a:latin typeface="Arial"/>
                <a:cs typeface="Arial"/>
              </a:rPr>
              <a:t>in </a:t>
            </a:r>
            <a:r>
              <a:rPr sz="1800" spc="-85" dirty="0">
                <a:latin typeface="Arial"/>
                <a:cs typeface="Arial"/>
              </a:rPr>
              <a:t>50s, </a:t>
            </a:r>
            <a:r>
              <a:rPr sz="1800" spc="-75" dirty="0">
                <a:latin typeface="Arial"/>
                <a:cs typeface="Arial"/>
              </a:rPr>
              <a:t>500s, </a:t>
            </a:r>
            <a:r>
              <a:rPr sz="1800" spc="-85" dirty="0">
                <a:latin typeface="Arial"/>
                <a:cs typeface="Arial"/>
              </a:rPr>
              <a:t>0.5s </a:t>
            </a:r>
            <a:r>
              <a:rPr sz="1800" spc="-25" dirty="0">
                <a:latin typeface="Arial"/>
                <a:cs typeface="Arial"/>
              </a:rPr>
              <a:t>etc.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913882" y="5648350"/>
            <a:ext cx="243840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50" dirty="0">
                <a:latin typeface="Arial"/>
                <a:cs typeface="Arial"/>
              </a:rPr>
              <a:t>Lastly </a:t>
            </a:r>
            <a:r>
              <a:rPr sz="1800" spc="-20" dirty="0">
                <a:latin typeface="Arial"/>
                <a:cs typeface="Arial"/>
              </a:rPr>
              <a:t>in </a:t>
            </a:r>
            <a:r>
              <a:rPr sz="1800" spc="-120" dirty="0">
                <a:latin typeface="Arial"/>
                <a:cs typeface="Arial"/>
              </a:rPr>
              <a:t>25s, </a:t>
            </a:r>
            <a:r>
              <a:rPr sz="1800" spc="-10" dirty="0">
                <a:latin typeface="Arial"/>
                <a:cs typeface="Arial"/>
              </a:rPr>
              <a:t>allowing  </a:t>
            </a:r>
            <a:r>
              <a:rPr sz="1800" spc="-25" dirty="0">
                <a:latin typeface="Arial"/>
                <a:cs typeface="Arial"/>
              </a:rPr>
              <a:t>children</a:t>
            </a:r>
            <a:r>
              <a:rPr sz="1800" spc="-140" dirty="0">
                <a:latin typeface="Arial"/>
                <a:cs typeface="Arial"/>
              </a:rPr>
              <a:t> </a:t>
            </a:r>
            <a:r>
              <a:rPr sz="1800" spc="75" dirty="0">
                <a:latin typeface="Arial"/>
                <a:cs typeface="Arial"/>
              </a:rPr>
              <a:t>to</a:t>
            </a:r>
            <a:r>
              <a:rPr sz="1800" spc="-1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count</a:t>
            </a:r>
            <a:r>
              <a:rPr sz="1800" spc="-140" dirty="0">
                <a:latin typeface="Arial"/>
                <a:cs typeface="Arial"/>
              </a:rPr>
              <a:t> </a:t>
            </a:r>
            <a:r>
              <a:rPr sz="1800" spc="-20" dirty="0">
                <a:latin typeface="Arial"/>
                <a:cs typeface="Arial"/>
              </a:rPr>
              <a:t>in</a:t>
            </a:r>
            <a:r>
              <a:rPr sz="1800" spc="-135" dirty="0">
                <a:latin typeface="Arial"/>
                <a:cs typeface="Arial"/>
              </a:rPr>
              <a:t> </a:t>
            </a:r>
            <a:r>
              <a:rPr sz="1800" spc="-100" dirty="0">
                <a:latin typeface="Arial"/>
                <a:cs typeface="Arial"/>
              </a:rPr>
              <a:t>250s,  </a:t>
            </a:r>
            <a:r>
              <a:rPr sz="1800" spc="-110" dirty="0">
                <a:latin typeface="Arial"/>
                <a:cs typeface="Arial"/>
              </a:rPr>
              <a:t>2.5s, </a:t>
            </a:r>
            <a:r>
              <a:rPr sz="1800" spc="-105" dirty="0">
                <a:latin typeface="Arial"/>
                <a:cs typeface="Arial"/>
              </a:rPr>
              <a:t>0.25s</a:t>
            </a:r>
            <a:r>
              <a:rPr sz="1800" spc="-125" dirty="0">
                <a:latin typeface="Arial"/>
                <a:cs typeface="Arial"/>
              </a:rPr>
              <a:t> </a:t>
            </a:r>
            <a:r>
              <a:rPr sz="1800" spc="-25" dirty="0">
                <a:latin typeface="Arial"/>
                <a:cs typeface="Arial"/>
              </a:rPr>
              <a:t>etc.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094101" y="2405062"/>
            <a:ext cx="2962275" cy="4292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4" descr="C:\Users\Roger.Bird\Desktop\Big Maths Characters 2013\Count_Fourway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7115" y="3785713"/>
            <a:ext cx="1414998" cy="2000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ounded Rectangular Callout 25"/>
          <p:cNvSpPr/>
          <p:nvPr/>
        </p:nvSpPr>
        <p:spPr bwMode="auto">
          <a:xfrm>
            <a:off x="294002" y="1700485"/>
            <a:ext cx="1721224" cy="1717744"/>
          </a:xfrm>
          <a:prstGeom prst="wedgeRoundRectCallout">
            <a:avLst>
              <a:gd name="adj1" fmla="val -7222"/>
              <a:gd name="adj2" fmla="val 71375"/>
              <a:gd name="adj3" fmla="val 16667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68580" tIns="34290" rIns="68580" bIns="34290" numCol="1" rtlCol="0" anchor="ctr" anchorCtr="0" compatLnSpc="1">
            <a:prstTxWarp prst="textNoShape">
              <a:avLst/>
            </a:prstTxWarp>
          </a:bodyPr>
          <a:lstStyle/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2100" b="1" dirty="0">
                <a:solidFill>
                  <a:prstClr val="black"/>
                </a:solidFill>
                <a:latin typeface="Arial Rounded MT Bold" panose="020F0704030504030204" pitchFamily="34" charset="77"/>
                <a:cs typeface="Arial"/>
              </a:rPr>
              <a:t>The ‘Count Along in 4 Ways’ Progress Drive</a:t>
            </a:r>
            <a:endParaRPr lang="en-GB" sz="2100" dirty="0">
              <a:solidFill>
                <a:prstClr val="black"/>
              </a:solidFill>
              <a:latin typeface="Arial Rounded MT Bold" panose="020F0704030504030204" pitchFamily="34" charset="77"/>
              <a:cs typeface="Arial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152652" y="1155412"/>
          <a:ext cx="6423210" cy="4215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46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46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46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46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46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00149"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Step</a:t>
                      </a:r>
                    </a:p>
                  </a:txBody>
                  <a:tcPr marL="68580" marR="68580" marT="34290" marB="34290" anchor="ctr">
                    <a:lnL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1s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2s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5s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25s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149"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7</a:t>
                      </a:r>
                    </a:p>
                  </a:txBody>
                  <a:tcPr marL="68580" marR="68580" marT="34290" marB="34290" anchor="ctr">
                    <a:lnL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-1s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-2s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-5s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-25s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0149"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6</a:t>
                      </a:r>
                    </a:p>
                  </a:txBody>
                  <a:tcPr marL="68580" marR="68580" marT="34290" marB="34290" anchor="ctr">
                    <a:lnL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0.1s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0.2s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0.5s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0.25s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0149"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5</a:t>
                      </a:r>
                    </a:p>
                  </a:txBody>
                  <a:tcPr marL="68580" marR="68580" marT="34290" marB="34290" anchor="ctr">
                    <a:lnL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Tenths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Fifths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Halves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Quarters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0149"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4</a:t>
                      </a:r>
                    </a:p>
                  </a:txBody>
                  <a:tcPr marL="68580" marR="68580" marT="34290" marB="34290" anchor="ctr">
                    <a:lnL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1000s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2000s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5000s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2.5s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0149"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3</a:t>
                      </a:r>
                    </a:p>
                  </a:txBody>
                  <a:tcPr marL="68580" marR="68580" marT="34290" marB="34290" anchor="ctr">
                    <a:lnL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100s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200s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500s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2500s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0149"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2</a:t>
                      </a:r>
                    </a:p>
                  </a:txBody>
                  <a:tcPr marL="68580" marR="68580" marT="34290" marB="34290" anchor="ctr">
                    <a:lnL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10s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20s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50s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250s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0149"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1</a:t>
                      </a:r>
                    </a:p>
                  </a:txBody>
                  <a:tcPr marL="68580" marR="68580" marT="34290" marB="34290" anchor="ctr">
                    <a:lnL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1s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2s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5s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25s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4880"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bg1"/>
                        </a:solidFill>
                        <a:latin typeface="Arial Rounded MT Bold" panose="020F0704030504030204" pitchFamily="34" charset="77"/>
                      </a:endParaRPr>
                    </a:p>
                  </a:txBody>
                  <a:tcPr marL="68580" marR="68580" marT="34290" marB="34290" anchor="ctr">
                    <a:lnL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bg1"/>
                        </a:solidFill>
                        <a:latin typeface="Arial Rounded MT Bold" panose="020F0704030504030204" pitchFamily="34" charset="7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bg1"/>
                        </a:solidFill>
                        <a:latin typeface="Arial Rounded MT Bold" panose="020F0704030504030204" pitchFamily="34" charset="7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bg1"/>
                        </a:solidFill>
                        <a:latin typeface="Arial Rounded MT Bold" panose="020F0704030504030204" pitchFamily="34" charset="7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bg1"/>
                        </a:solidFill>
                        <a:latin typeface="Arial Rounded MT Bold" panose="020F0704030504030204" pitchFamily="34" charset="7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08660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Amount of divisions between marked numbers.</a:t>
                      </a:r>
                    </a:p>
                  </a:txBody>
                  <a:tcPr marL="68580" marR="68580" marT="34290" marB="34290" anchor="ctr">
                    <a:lnL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10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5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2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  <a:latin typeface="Arial Rounded MT Bold" panose="020F0704030504030204" pitchFamily="34" charset="77"/>
                        </a:rPr>
                        <a:t>4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49399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63777" y="580136"/>
            <a:ext cx="662114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35" dirty="0"/>
              <a:t>How</a:t>
            </a:r>
            <a:r>
              <a:rPr spc="-275" dirty="0"/>
              <a:t> </a:t>
            </a:r>
            <a:r>
              <a:rPr spc="-190" dirty="0"/>
              <a:t>can</a:t>
            </a:r>
            <a:r>
              <a:rPr spc="-270" dirty="0"/>
              <a:t> </a:t>
            </a:r>
            <a:r>
              <a:rPr spc="-10" dirty="0"/>
              <a:t>I</a:t>
            </a:r>
            <a:r>
              <a:rPr spc="-290" dirty="0"/>
              <a:t> </a:t>
            </a:r>
            <a:r>
              <a:rPr dirty="0"/>
              <a:t>support</a:t>
            </a:r>
            <a:r>
              <a:rPr spc="-270" dirty="0"/>
              <a:t> </a:t>
            </a:r>
            <a:r>
              <a:rPr spc="-110" dirty="0"/>
              <a:t>my</a:t>
            </a:r>
            <a:r>
              <a:rPr spc="-275" dirty="0"/>
              <a:t> </a:t>
            </a:r>
            <a:r>
              <a:rPr spc="-200" dirty="0"/>
              <a:t>child?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6258" y="1752600"/>
            <a:ext cx="8071484" cy="4882106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 marR="5080">
              <a:lnSpc>
                <a:spcPts val="2590"/>
              </a:lnSpc>
              <a:spcBef>
                <a:spcPts val="430"/>
              </a:spcBef>
              <a:tabLst>
                <a:tab pos="6732905" algn="l"/>
              </a:tabLst>
            </a:pPr>
            <a:r>
              <a:rPr sz="2400" spc="-65" dirty="0">
                <a:latin typeface="Arial"/>
                <a:cs typeface="Arial"/>
              </a:rPr>
              <a:t>Help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20" dirty="0">
                <a:latin typeface="Arial"/>
                <a:cs typeface="Arial"/>
              </a:rPr>
              <a:t>your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35" dirty="0">
                <a:latin typeface="Arial"/>
                <a:cs typeface="Arial"/>
              </a:rPr>
              <a:t>child</a:t>
            </a:r>
            <a:r>
              <a:rPr sz="2400" spc="-120" dirty="0">
                <a:latin typeface="Arial"/>
                <a:cs typeface="Arial"/>
              </a:rPr>
              <a:t> </a:t>
            </a:r>
            <a:r>
              <a:rPr sz="2400" spc="100" dirty="0">
                <a:latin typeface="Arial"/>
                <a:cs typeface="Arial"/>
              </a:rPr>
              <a:t>to</a:t>
            </a:r>
            <a:r>
              <a:rPr sz="2400" spc="-135" dirty="0">
                <a:latin typeface="Arial"/>
                <a:cs typeface="Arial"/>
              </a:rPr>
              <a:t> </a:t>
            </a:r>
            <a:r>
              <a:rPr sz="2400" spc="-35" dirty="0">
                <a:latin typeface="Arial"/>
                <a:cs typeface="Arial"/>
              </a:rPr>
              <a:t>practice</a:t>
            </a:r>
            <a:r>
              <a:rPr sz="2400" spc="-120" dirty="0">
                <a:latin typeface="Arial"/>
                <a:cs typeface="Arial"/>
              </a:rPr>
              <a:t> </a:t>
            </a:r>
            <a:r>
              <a:rPr sz="2400" spc="20" dirty="0">
                <a:latin typeface="Arial"/>
                <a:cs typeface="Arial"/>
              </a:rPr>
              <a:t>their</a:t>
            </a:r>
            <a:r>
              <a:rPr sz="2400" spc="-135" dirty="0">
                <a:latin typeface="Arial"/>
                <a:cs typeface="Arial"/>
              </a:rPr>
              <a:t> </a:t>
            </a:r>
            <a:r>
              <a:rPr sz="2400" spc="-60" dirty="0">
                <a:latin typeface="Arial"/>
                <a:cs typeface="Arial"/>
              </a:rPr>
              <a:t>‘Learn</a:t>
            </a:r>
            <a:r>
              <a:rPr sz="2400" spc="-135" dirty="0">
                <a:latin typeface="Arial"/>
                <a:cs typeface="Arial"/>
              </a:rPr>
              <a:t> </a:t>
            </a:r>
            <a:r>
              <a:rPr sz="2400" spc="10" dirty="0">
                <a:latin typeface="Arial"/>
                <a:cs typeface="Arial"/>
              </a:rPr>
              <a:t>Its’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15" dirty="0">
                <a:latin typeface="Arial"/>
                <a:cs typeface="Arial"/>
              </a:rPr>
              <a:t>at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-45" dirty="0">
                <a:latin typeface="Arial"/>
                <a:cs typeface="Arial"/>
              </a:rPr>
              <a:t>home.	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9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400" spc="-120" dirty="0">
                <a:latin typeface="Arial"/>
                <a:cs typeface="Arial"/>
              </a:rPr>
              <a:t>Ask</a:t>
            </a:r>
            <a:r>
              <a:rPr sz="2400" spc="-155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your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35" dirty="0">
                <a:latin typeface="Arial"/>
                <a:cs typeface="Arial"/>
              </a:rPr>
              <a:t>child</a:t>
            </a:r>
            <a:r>
              <a:rPr sz="2400" spc="-130" dirty="0">
                <a:latin typeface="Arial"/>
                <a:cs typeface="Arial"/>
              </a:rPr>
              <a:t> </a:t>
            </a:r>
            <a:r>
              <a:rPr sz="2400" spc="100" dirty="0">
                <a:latin typeface="Arial"/>
                <a:cs typeface="Arial"/>
              </a:rPr>
              <a:t>to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30" dirty="0">
                <a:latin typeface="Arial"/>
                <a:cs typeface="Arial"/>
              </a:rPr>
              <a:t>tell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45" dirty="0">
                <a:latin typeface="Arial"/>
                <a:cs typeface="Arial"/>
              </a:rPr>
              <a:t>you</a:t>
            </a:r>
            <a:r>
              <a:rPr sz="2400" spc="-15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about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85" dirty="0">
                <a:latin typeface="Arial"/>
                <a:cs typeface="Arial"/>
              </a:rPr>
              <a:t>Big</a:t>
            </a:r>
            <a:r>
              <a:rPr sz="2400" spc="-125" dirty="0">
                <a:latin typeface="Arial"/>
                <a:cs typeface="Arial"/>
              </a:rPr>
              <a:t> </a:t>
            </a:r>
            <a:r>
              <a:rPr sz="2400" spc="-35" dirty="0" err="1">
                <a:latin typeface="Arial"/>
                <a:cs typeface="Arial"/>
              </a:rPr>
              <a:t>Maths</a:t>
            </a:r>
            <a:r>
              <a:rPr sz="2400" spc="-35" dirty="0">
                <a:latin typeface="Arial"/>
                <a:cs typeface="Arial"/>
              </a:rPr>
              <a:t>.</a:t>
            </a:r>
            <a:r>
              <a:rPr lang="en-GB" sz="2400" spc="-35" dirty="0">
                <a:latin typeface="Arial"/>
                <a:cs typeface="Arial"/>
              </a:rPr>
              <a:t> What are they working on? Are they finding anything difficult.</a:t>
            </a:r>
          </a:p>
          <a:p>
            <a:pPr marL="12700">
              <a:lnSpc>
                <a:spcPct val="100000"/>
              </a:lnSpc>
            </a:pPr>
            <a:endParaRPr lang="en-GB" sz="2400" spc="-35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lang="en-GB" sz="2400" spc="-35" dirty="0">
                <a:latin typeface="Arial"/>
                <a:cs typeface="Arial"/>
              </a:rPr>
              <a:t>Share your thoughts with your class teacher. We are very keen to keep Big Maths high on the agenda.</a:t>
            </a:r>
            <a:endParaRPr sz="2400" dirty="0">
              <a:latin typeface="Arial"/>
              <a:cs typeface="Arial"/>
            </a:endParaRPr>
          </a:p>
          <a:p>
            <a:pPr marL="12700" marR="3916679">
              <a:lnSpc>
                <a:spcPts val="5190"/>
              </a:lnSpc>
              <a:spcBef>
                <a:spcPts val="550"/>
              </a:spcBef>
              <a:tabLst>
                <a:tab pos="997585" algn="l"/>
              </a:tabLst>
            </a:pPr>
            <a:r>
              <a:rPr sz="2400" spc="-110" dirty="0">
                <a:latin typeface="Arial"/>
                <a:cs typeface="Arial"/>
              </a:rPr>
              <a:t>Praise!	</a:t>
            </a:r>
            <a:r>
              <a:rPr sz="2400" spc="-70" dirty="0">
                <a:latin typeface="Arial"/>
                <a:cs typeface="Arial"/>
              </a:rPr>
              <a:t>Celebrate </a:t>
            </a:r>
            <a:r>
              <a:rPr sz="2400" spc="15" dirty="0">
                <a:latin typeface="Arial"/>
                <a:cs typeface="Arial"/>
              </a:rPr>
              <a:t>the</a:t>
            </a:r>
            <a:r>
              <a:rPr sz="2400" spc="-285" dirty="0">
                <a:latin typeface="Arial"/>
                <a:cs typeface="Arial"/>
              </a:rPr>
              <a:t> </a:t>
            </a:r>
            <a:r>
              <a:rPr sz="2400" spc="-135" dirty="0">
                <a:latin typeface="Arial"/>
                <a:cs typeface="Arial"/>
              </a:rPr>
              <a:t>successes.  </a:t>
            </a:r>
            <a:r>
              <a:rPr sz="2400" spc="-60" dirty="0">
                <a:latin typeface="Arial"/>
                <a:cs typeface="Arial"/>
              </a:rPr>
              <a:t>Visit </a:t>
            </a:r>
            <a:r>
              <a:rPr sz="2400" spc="15" dirty="0">
                <a:latin typeface="Arial"/>
                <a:cs typeface="Arial"/>
              </a:rPr>
              <a:t>the </a:t>
            </a:r>
            <a:r>
              <a:rPr sz="2400" spc="-55" dirty="0">
                <a:latin typeface="Arial"/>
                <a:cs typeface="Arial"/>
              </a:rPr>
              <a:t>publishers</a:t>
            </a:r>
            <a:r>
              <a:rPr sz="2400" spc="-420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website:</a:t>
            </a:r>
            <a:endParaRPr sz="2400" dirty="0">
              <a:latin typeface="Arial"/>
              <a:cs typeface="Arial"/>
            </a:endParaRPr>
          </a:p>
          <a:p>
            <a:pPr marL="12700" marR="553720">
              <a:lnSpc>
                <a:spcPts val="2590"/>
              </a:lnSpc>
              <a:spcBef>
                <a:spcPts val="2070"/>
              </a:spcBef>
            </a:pPr>
            <a:r>
              <a:rPr sz="2400" u="heavy" spc="60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http</a:t>
            </a:r>
            <a:r>
              <a:rPr sz="2400" u="heavy" spc="30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:</a:t>
            </a:r>
            <a:r>
              <a:rPr sz="2400" u="heavy" spc="-35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/</a:t>
            </a:r>
            <a:r>
              <a:rPr sz="2400" u="heavy" spc="-40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/</a:t>
            </a:r>
            <a:r>
              <a:rPr sz="2400" u="heavy" spc="70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www</a:t>
            </a:r>
            <a:r>
              <a:rPr sz="2400" u="heavy" spc="10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.</a:t>
            </a:r>
            <a:r>
              <a:rPr sz="2400" u="heavy" spc="-100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a</a:t>
            </a:r>
            <a:r>
              <a:rPr sz="2400" u="heavy" spc="-110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n</a:t>
            </a:r>
            <a:r>
              <a:rPr sz="2400" u="heavy" spc="-20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dre</a:t>
            </a:r>
            <a:r>
              <a:rPr sz="2400" u="heavy" spc="-10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l</a:t>
            </a:r>
            <a:r>
              <a:rPr sz="2400" u="heavy" spc="-45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le</a:t>
            </a:r>
            <a:r>
              <a:rPr sz="2400" u="heavy" spc="-90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duc</a:t>
            </a:r>
            <a:r>
              <a:rPr sz="2400" u="heavy" spc="-105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a</a:t>
            </a:r>
            <a:r>
              <a:rPr sz="2400" u="heavy" spc="100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t</a:t>
            </a:r>
            <a:r>
              <a:rPr sz="2400" u="heavy" spc="85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i</a:t>
            </a:r>
            <a:r>
              <a:rPr sz="2400" u="heavy" spc="-40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on</a:t>
            </a:r>
            <a:r>
              <a:rPr sz="2400" u="heavy" spc="-30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.</a:t>
            </a:r>
            <a:r>
              <a:rPr sz="2400" u="heavy" spc="-70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co</a:t>
            </a:r>
            <a:r>
              <a:rPr sz="2400" u="heavy" spc="-50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.</a:t>
            </a:r>
            <a:r>
              <a:rPr sz="2400" u="heavy" spc="-65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uk/courses/n</a:t>
            </a:r>
            <a:r>
              <a:rPr sz="2400" u="heavy" spc="-85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um</a:t>
            </a:r>
            <a:r>
              <a:rPr sz="2400" u="heavy" spc="-50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e</a:t>
            </a:r>
            <a:r>
              <a:rPr sz="2400" u="heavy" spc="-75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racy</a:t>
            </a:r>
            <a:r>
              <a:rPr sz="2400" u="heavy" spc="-60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/</a:t>
            </a:r>
            <a:r>
              <a:rPr sz="2400" u="heavy" spc="-15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bi</a:t>
            </a:r>
            <a:r>
              <a:rPr sz="2400" u="heavy" spc="-10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g</a:t>
            </a:r>
            <a:r>
              <a:rPr sz="2400" u="heavy" spc="-180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- </a:t>
            </a:r>
            <a:r>
              <a:rPr sz="2400" spc="-165" dirty="0">
                <a:solidFill>
                  <a:srgbClr val="D2D200"/>
                </a:solidFill>
                <a:latin typeface="Arial"/>
                <a:cs typeface="Arial"/>
              </a:rPr>
              <a:t> </a:t>
            </a:r>
            <a:r>
              <a:rPr sz="2400" u="heavy" spc="-45" dirty="0">
                <a:solidFill>
                  <a:srgbClr val="D2D200"/>
                </a:solidFill>
                <a:uFill>
                  <a:solidFill>
                    <a:srgbClr val="D2D200"/>
                  </a:solidFill>
                </a:uFill>
                <a:latin typeface="Arial"/>
                <a:cs typeface="Arial"/>
                <a:hlinkClick r:id="rId2"/>
              </a:rPr>
              <a:t>maths/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D2D2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Mountain Top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1_Mountain Top">
      <a:majorFont>
        <a:latin typeface="Cocon"/>
        <a:ea typeface=""/>
        <a:cs typeface="Arial"/>
      </a:majorFont>
      <a:minorFont>
        <a:latin typeface="Coco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1_Mountain Top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ff26f25-0257-4bc3-a083-6e7ccad5243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22AAC5472CDAB4F828AD5F822628D3D" ma:contentTypeVersion="16" ma:contentTypeDescription="Create a new document." ma:contentTypeScope="" ma:versionID="6813d69bbe6075d55d94c3df23a3a575">
  <xsd:schema xmlns:xsd="http://www.w3.org/2001/XMLSchema" xmlns:xs="http://www.w3.org/2001/XMLSchema" xmlns:p="http://schemas.microsoft.com/office/2006/metadata/properties" xmlns:ns2="3ff26f25-0257-4bc3-a083-6e7ccad52435" xmlns:ns3="917425a5-9f10-4a6f-a6f4-9117e32463db" targetNamespace="http://schemas.microsoft.com/office/2006/metadata/properties" ma:root="true" ma:fieldsID="b5e4c3b2d7e364f0449e8762d0386ab3" ns2:_="" ns3:_="">
    <xsd:import namespace="3ff26f25-0257-4bc3-a083-6e7ccad52435"/>
    <xsd:import namespace="917425a5-9f10-4a6f-a6f4-9117e32463d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ObjectDetectorVersions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f26f25-0257-4bc3-a083-6e7ccad524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872a97a8-f75b-46e3-90c3-b5f8b66e329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7425a5-9f10-4a6f-a6f4-9117e32463d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DB83454-138A-4F02-BD7F-4262A5305EE3}">
  <ds:schemaRefs>
    <ds:schemaRef ds:uri="http://schemas.microsoft.com/office/2006/metadata/properties"/>
    <ds:schemaRef ds:uri="http://schemas.microsoft.com/office/infopath/2007/PartnerControls"/>
    <ds:schemaRef ds:uri="3ff26f25-0257-4bc3-a083-6e7ccad52435"/>
  </ds:schemaRefs>
</ds:datastoreItem>
</file>

<file path=customXml/itemProps2.xml><?xml version="1.0" encoding="utf-8"?>
<ds:datastoreItem xmlns:ds="http://schemas.openxmlformats.org/officeDocument/2006/customXml" ds:itemID="{94B2BA7E-1B7E-48D8-B354-90CA6815DD1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9B5122C-D951-463C-9C8A-681F473D35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ff26f25-0257-4bc3-a083-6e7ccad52435"/>
    <ds:schemaRef ds:uri="917425a5-9f10-4a6f-a6f4-9117e32463d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</TotalTime>
  <Words>1905</Words>
  <Application>Microsoft Office PowerPoint</Application>
  <PresentationFormat>On-screen Show (4:3)</PresentationFormat>
  <Paragraphs>362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3" baseType="lpstr">
      <vt:lpstr>Office Theme</vt:lpstr>
      <vt:lpstr>3_Mountain Top</vt:lpstr>
      <vt:lpstr>PowerPoint Presentation</vt:lpstr>
      <vt:lpstr>What is Big Maths?</vt:lpstr>
      <vt:lpstr>Why have we chosen to do Big  Maths at TPS?</vt:lpstr>
      <vt:lpstr>What will Big Maths look like ?</vt:lpstr>
      <vt:lpstr>CLIC</vt:lpstr>
      <vt:lpstr>How does CLIC work?</vt:lpstr>
      <vt:lpstr>A daily dose</vt:lpstr>
      <vt:lpstr>How will the daily maths lesson be  organised?</vt:lpstr>
      <vt:lpstr>Counting</vt:lpstr>
      <vt:lpstr>Counting Strands</vt:lpstr>
      <vt:lpstr>‘Learn Its’</vt:lpstr>
      <vt:lpstr>Teaching any multiplication table</vt:lpstr>
      <vt:lpstr>‘Learn Its’ by Year Group</vt:lpstr>
      <vt:lpstr>The 36 Addition ‘Learn Its ’</vt:lpstr>
      <vt:lpstr>The 36 Multiplication ‘Learn Its’</vt:lpstr>
      <vt:lpstr>It’s Nothing New</vt:lpstr>
      <vt:lpstr>It’s Nothing New</vt:lpstr>
      <vt:lpstr>Adding With Pim</vt:lpstr>
      <vt:lpstr>PowerPoint Presentation</vt:lpstr>
      <vt:lpstr>Jigsaw Numbers</vt:lpstr>
      <vt:lpstr>Coin Multiplication</vt:lpstr>
      <vt:lpstr>Coin Multiplication</vt:lpstr>
      <vt:lpstr>PowerPoint Presentation</vt:lpstr>
      <vt:lpstr>PowerPoint Presentation</vt:lpstr>
      <vt:lpstr>Meet Pim!</vt:lpstr>
      <vt:lpstr>Meet Pom!</vt:lpstr>
      <vt:lpstr>Meet Squiggleworth!</vt:lpstr>
      <vt:lpstr>Mully!</vt:lpstr>
      <vt:lpstr>Count Fourways</vt:lpstr>
      <vt:lpstr>PowerPoint Presentation</vt:lpstr>
      <vt:lpstr>How can I support my child?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Vicky Burman</dc:creator>
  <cp:lastModifiedBy>Mrs Jackson-Mayo</cp:lastModifiedBy>
  <cp:revision>30</cp:revision>
  <dcterms:created xsi:type="dcterms:W3CDTF">2019-11-24T21:37:42Z</dcterms:created>
  <dcterms:modified xsi:type="dcterms:W3CDTF">2024-09-25T13:42:02Z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2015-05-21T00:00:00Z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2019-11-24T00:00:00Z</vt:filetime>
  </property>
  <property fmtid="{D5CDD505-2E9C-101B-9397-08002B2CF9AE}" pid="5" name="ContentTypeId">
    <vt:lpwstr>0x010100222AAC5472CDAB4F828AD5F822628D3D</vt:lpwstr>
  </property>
  <property fmtid="{D5CDD505-2E9C-101B-9397-08002B2CF9AE}" pid="6" name="MediaServiceImageTags">
    <vt:lpwstr/>
  </property>
</Properties>
</file>